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25"/>
  </p:notesMasterIdLst>
  <p:handoutMasterIdLst>
    <p:handoutMasterId r:id="rId26"/>
  </p:handoutMasterIdLst>
  <p:sldIdLst>
    <p:sldId id="488" r:id="rId5"/>
    <p:sldId id="490" r:id="rId6"/>
    <p:sldId id="489" r:id="rId7"/>
    <p:sldId id="561" r:id="rId8"/>
    <p:sldId id="578" r:id="rId9"/>
    <p:sldId id="546" r:id="rId10"/>
    <p:sldId id="575" r:id="rId11"/>
    <p:sldId id="544" r:id="rId12"/>
    <p:sldId id="574" r:id="rId13"/>
    <p:sldId id="547" r:id="rId14"/>
    <p:sldId id="576" r:id="rId15"/>
    <p:sldId id="554" r:id="rId16"/>
    <p:sldId id="1091" r:id="rId17"/>
    <p:sldId id="1087" r:id="rId18"/>
    <p:sldId id="1093" r:id="rId19"/>
    <p:sldId id="1086" r:id="rId20"/>
    <p:sldId id="1092" r:id="rId21"/>
    <p:sldId id="1094" r:id="rId22"/>
    <p:sldId id="1096" r:id="rId23"/>
    <p:sldId id="262" r:id="rId24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  <p15:guide id="3" pos="192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353E"/>
    <a:srgbClr val="F2F2F2"/>
    <a:srgbClr val="5D6775"/>
    <a:srgbClr val="FFFFFF"/>
    <a:srgbClr val="333333"/>
    <a:srgbClr val="FFFF00"/>
    <a:srgbClr val="000000"/>
    <a:srgbClr val="F642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46" autoAdjust="0"/>
    <p:restoredTop sz="92865" autoAdjust="0"/>
  </p:normalViewPr>
  <p:slideViewPr>
    <p:cSldViewPr>
      <p:cViewPr>
        <p:scale>
          <a:sx n="60" d="100"/>
          <a:sy n="60" d="100"/>
        </p:scale>
        <p:origin x="-1962" y="-192"/>
      </p:cViewPr>
      <p:guideLst>
        <p:guide orient="horz" pos="2205"/>
        <p:guide pos="2880"/>
        <p:guide pos="1927"/>
      </p:guideLst>
    </p:cSldViewPr>
  </p:slideViewPr>
  <p:outlineViewPr>
    <p:cViewPr>
      <p:scale>
        <a:sx n="33" d="100"/>
        <a:sy n="33" d="100"/>
      </p:scale>
      <p:origin x="0" y="-2202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75" d="100"/>
          <a:sy n="75" d="100"/>
        </p:scale>
        <p:origin x="2208" y="-34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0F1BE8-97A3-4737-8E51-C4BA9E224E5B}" type="datetimeFigureOut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A8BE99-845D-4300-9602-62B3D5E8DD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DBFD0E-D18B-4ACE-9FF0-2C3583B4F23D}" type="datetimeFigureOut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A1EE4D-9AC0-416C-B20F-09B76778DF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440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39EF7B-DDAA-4423-87A9-081C4574A213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BC219-8010-46B9-B814-65ED33B30E2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86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3D921-F6A7-459F-BA08-8E7127A6947A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716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F5AC3-2023-465D-85E0-1BE1CA13D9C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737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7B342-8AB8-40CE-BCC5-BE61167BF62F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248A1-F2C6-4478-9C40-CB1CC9AB3815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501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C56DF-CF25-4A55-A444-E4BA0487310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532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563CC-AA6B-4529-9C84-0B37C0CA68BF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F8B107-760E-4BFA-8784-C88CD0B31563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2839BA-9844-4DC2-B0ED-2BEFAFA3A874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593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0B897-F9C2-45A7-BC3B-4F1334224ED0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24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EDFA56-3023-4C0A-B980-5C0A30C5340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451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18A4A-28AB-4D6B-B15A-9EA748BE9D51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lo!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0872" y="404664"/>
            <a:ext cx="8013576" cy="1617028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5D6775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872" y="2204864"/>
            <a:ext cx="8013576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5D67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Click to edit Master subtitle style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550" y="3275013"/>
            <a:ext cx="2133600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3ECE9-6CE3-430E-AD22-AD5736B4B42A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!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0872" y="404664"/>
            <a:ext cx="8013576" cy="1617028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5D6775"/>
                </a:solidFill>
              </a:defRPr>
            </a:lvl1pPr>
          </a:lstStyle>
          <a:p>
            <a:r>
              <a:rPr lang="es-ES" dirty="0" err="1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872" y="2204864"/>
            <a:ext cx="8013576" cy="9361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rgbClr val="5D67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err="1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550" y="3275013"/>
            <a:ext cx="2133600" cy="2254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3B856530-8664-4521-9F15-6167923F13C5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D6775"/>
                </a:solidFill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ABFCA95B-9849-47F1-AC7C-8B5B03B735A3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48C8A3D-F1BB-46FF-82E1-2360C9A229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m side t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8013576" cy="656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556792"/>
            <a:ext cx="8013576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929F6764-75AA-4B37-8CD6-126327A2B050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13FD909-9409-41DA-8241-1D37812885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lo!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0872" y="404664"/>
            <a:ext cx="8013576" cy="1617028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5D6775"/>
                </a:solidFill>
              </a:defRPr>
            </a:lvl1pPr>
          </a:lstStyle>
          <a:p>
            <a:r>
              <a:rPr lang="es-ES" dirty="0" err="1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872" y="2204864"/>
            <a:ext cx="8013576" cy="9361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rgbClr val="5D67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err="1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550" y="3275013"/>
            <a:ext cx="2133600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9BFCF-E57D-43FF-8BA7-BC7433B98893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D6775"/>
                </a:solidFill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FD30-F231-4DC8-9300-B99CB5C51F9A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10C5-BDF9-4432-A07B-DB49CA9C3C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3030-57B4-4A46-A9D1-46E5AF3B7F44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72AE-457D-41BF-B39D-DC5215304C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m side t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8013576" cy="656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556792"/>
            <a:ext cx="8013576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6E8A-E67E-4F56-8D63-041EECD2E703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B314-DF37-4962-AE52-3B6FE50226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8064896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98B9-5ABC-47CC-A999-7B11AA20A9ED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0270-F36D-4925-8A50-6347C7834C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CE11-74E5-4E26-876F-408928971012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B05B-C28F-4F94-A80D-7732DEAA09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97675"/>
            <a:ext cx="91440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EB97E7CB-ED0C-40E7-8F02-89A45946FE17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4C372A2D-FCA5-4051-B393-1F75F114A0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94463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D6775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628800"/>
            <a:ext cx="3765104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800100" indent="-342900">
              <a:buFont typeface="+mj-lt"/>
              <a:buAutoNum type="arabicPeriod"/>
              <a:defRPr sz="16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0F49-1B91-41EA-B6E3-FD5D34C53C82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188" y="6426200"/>
            <a:ext cx="2895600" cy="225425"/>
          </a:xfrm>
        </p:spPr>
        <p:txBody>
          <a:bodyPr/>
          <a:lstStyle>
            <a:lvl1pPr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r>
              <a:rPr lang="es-ES"/>
              <a:t>Adaptive Defense 360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89A7-D133-4FF7-A392-E6D5B41718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97675"/>
            <a:ext cx="91440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DF325D25-1EC4-42CD-8C0B-C7E5568877E6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A1C64AF5-5BA5-4A15-AA44-6A61DEE487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om side t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97675"/>
            <a:ext cx="91440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8013576" cy="656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556792"/>
            <a:ext cx="8013576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AC6A5A5B-2954-4B9C-903C-68E96B883C62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CD060F9-5E2C-4995-8BC2-65050F6A0E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97675"/>
            <a:ext cx="91440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8064896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861C39F-3938-4B63-BA93-CB3294A54660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99B7B5F-1230-4AF1-A5A0-021BCF0420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751D150-5AF8-414F-9996-9BF441A76359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5F05577-7F7E-4E70-84EC-4DA89272DD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lo!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0872" y="404664"/>
            <a:ext cx="8013576" cy="1617028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5D6775"/>
                </a:solidFill>
              </a:defRPr>
            </a:lvl1pPr>
          </a:lstStyle>
          <a:p>
            <a:r>
              <a:rPr lang="es-ES" dirty="0" err="1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872" y="2204864"/>
            <a:ext cx="8013576" cy="9361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rgbClr val="5D67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err="1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550" y="3275013"/>
            <a:ext cx="2133600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F3F2-0336-46CE-883C-C3273BC24053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D6775"/>
                </a:solidFill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31A1-DCA4-40A7-BDAA-07AD5CC110F6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188" y="6426200"/>
            <a:ext cx="2895600" cy="225425"/>
          </a:xfrm>
        </p:spPr>
        <p:txBody>
          <a:bodyPr/>
          <a:lstStyle>
            <a:lvl1pPr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r>
              <a:rPr lang="es-ES"/>
              <a:t>Adaptive Defense 360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50A3-DDEC-435F-8437-C47D3F8C0B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D6775"/>
                </a:solidFill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270A-AD74-44B9-BEE0-6F14456FB572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188" y="6426200"/>
            <a:ext cx="2895600" cy="225425"/>
          </a:xfrm>
        </p:spPr>
        <p:txBody>
          <a:bodyPr/>
          <a:lstStyle>
            <a:lvl1pPr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r>
              <a:rPr lang="es-ES"/>
              <a:t>Adaptive Defense 360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63EC-2EE2-4567-A2D7-A4F7972333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3C7C-554D-4CAA-B191-F22254808E48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188" y="6426200"/>
            <a:ext cx="2895600" cy="225425"/>
          </a:xfrm>
        </p:spPr>
        <p:txBody>
          <a:bodyPr/>
          <a:lstStyle>
            <a:lvl1pPr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r>
              <a:rPr lang="es-ES"/>
              <a:t>Adaptive Defense 360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4340-4FDC-4BF7-A83D-899E2F9571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m side t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8013576" cy="656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556792"/>
            <a:ext cx="8013576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FEF7-4D81-4E60-974D-59EF910BD29E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188" y="6426200"/>
            <a:ext cx="2895600" cy="225425"/>
          </a:xfrm>
        </p:spPr>
        <p:txBody>
          <a:bodyPr/>
          <a:lstStyle>
            <a:lvl1pPr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r>
              <a:rPr lang="es-ES"/>
              <a:t>Adaptive Defense 360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FF74-5E96-481E-8BDA-98BC731582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8064896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0A39-015A-4D47-9D99-E9E8BEB0A962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188" y="6426200"/>
            <a:ext cx="2895600" cy="225425"/>
          </a:xfrm>
        </p:spPr>
        <p:txBody>
          <a:bodyPr/>
          <a:lstStyle>
            <a:lvl1pPr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r>
              <a:rPr lang="es-ES"/>
              <a:t>Adaptive Defense 360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9F48-1A76-4505-999E-97C813E2E9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D6775"/>
                </a:solidFill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DEF7-F4BC-4006-93CD-287A86D27C4E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AA9B-24B6-425B-A41A-6043C2B193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E28B-3CCC-4EFB-9960-38821513F042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188" y="6426200"/>
            <a:ext cx="2895600" cy="225425"/>
          </a:xfrm>
        </p:spPr>
        <p:txBody>
          <a:bodyPr/>
          <a:lstStyle>
            <a:lvl1pPr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r>
              <a:rPr lang="es-ES"/>
              <a:t>Adaptive Defense 360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7E8A-3533-4C8C-A39E-9942A4AE67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s ;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0872" y="404664"/>
            <a:ext cx="8013576" cy="1617028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5D677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! - dark">
    <p:bg>
      <p:bgPr>
        <a:solidFill>
          <a:srgbClr val="3A4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90163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3"/>
          <p:cNvSpPr/>
          <p:nvPr userDrawn="1"/>
        </p:nvSpPr>
        <p:spPr>
          <a:xfrm>
            <a:off x="4572000" y="6792913"/>
            <a:ext cx="2286000" cy="650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6" name="Rectángulo 4"/>
          <p:cNvSpPr/>
          <p:nvPr userDrawn="1"/>
        </p:nvSpPr>
        <p:spPr>
          <a:xfrm>
            <a:off x="2286000" y="6792913"/>
            <a:ext cx="2286000" cy="650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7" name="Rectángulo 5"/>
          <p:cNvSpPr/>
          <p:nvPr userDrawn="1"/>
        </p:nvSpPr>
        <p:spPr>
          <a:xfrm>
            <a:off x="6858000" y="6792913"/>
            <a:ext cx="2286000" cy="650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8" name="Rectángulo 6"/>
          <p:cNvSpPr/>
          <p:nvPr userDrawn="1"/>
        </p:nvSpPr>
        <p:spPr>
          <a:xfrm>
            <a:off x="0" y="6792913"/>
            <a:ext cx="2286000" cy="6508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0872" y="1988840"/>
            <a:ext cx="8013576" cy="1617028"/>
          </a:xfrm>
        </p:spPr>
        <p:txBody>
          <a:bodyPr>
            <a:noAutofit/>
          </a:bodyPr>
          <a:lstStyle>
            <a:lvl1pPr algn="l"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872" y="3677876"/>
            <a:ext cx="8013576" cy="9361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2952-6D02-4433-99E7-510BC280CD17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0E01-F1BD-4E4F-A4CE-1F59502BF2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11188" y="6426200"/>
            <a:ext cx="3384550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Adaptive Defense Family: Advanced Reporting Tool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m side t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8013576" cy="656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556792"/>
            <a:ext cx="8013576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7E72-B82C-4234-8AA0-26AE18285CFC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7683-523D-44E7-B49E-B8102FB375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11188" y="6426200"/>
            <a:ext cx="3384550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Adaptive Defense Family: Advanced Reporting Tool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8064896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29BA-EC25-440A-BA98-E9D110D00C09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424E-42DE-4A47-AC2A-7866C21E1C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11188" y="6426200"/>
            <a:ext cx="3384550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Adaptive Defense Family: Advanced Reporting Tool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2290-7FC3-4EA4-A00C-DC5C3EA2CD77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0F65-F71A-43A6-BED1-D3953C5E76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11188" y="6426200"/>
            <a:ext cx="3384550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Adaptive Defense Family: Advanced Reporting Tool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1622-75B2-4F9F-94BB-D5AC127A0D39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6739-4000-4B5D-B938-1506CD31CF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;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0872" y="404664"/>
            <a:ext cx="8013576" cy="1617028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5D677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título"/>
          <p:cNvSpPr>
            <a:spLocks noGrp="1"/>
          </p:cNvSpPr>
          <p:nvPr>
            <p:ph type="title"/>
          </p:nvPr>
        </p:nvSpPr>
        <p:spPr bwMode="auto">
          <a:xfrm>
            <a:off x="590550" y="539750"/>
            <a:ext cx="80137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Title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87900" y="6426200"/>
            <a:ext cx="2133600" cy="2254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6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BF3C4-E4F6-4842-8FC4-571D6A6FB49D}" type="datetime1">
              <a:rPr lang="es-ES"/>
              <a:pPr>
                <a:defRPr/>
              </a:pPr>
              <a:t>17/04/2019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327900" y="6426200"/>
            <a:ext cx="1204913" cy="2254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6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ACA1D-A8C3-4253-9A8B-7C7C65E022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188" y="6426200"/>
            <a:ext cx="4105275" cy="2254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Endpoint Data Control. Simplifica el cumplimiento de la GDPR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hyperlink" Target="http://www.pandasecurity.com/" TargetMode="External"/><Relationship Id="rId4" Type="http://schemas.openxmlformats.org/officeDocument/2006/relationships/hyperlink" Target="http://www.clouda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pective.net/2018/09/10/7-shocking-statistics-that-prove-just-how-important-laptop-security-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ítulo 1"/>
          <p:cNvSpPr>
            <a:spLocks noGrp="1"/>
          </p:cNvSpPr>
          <p:nvPr>
            <p:ph type="ctrTitle"/>
          </p:nvPr>
        </p:nvSpPr>
        <p:spPr>
          <a:xfrm>
            <a:off x="590550" y="404813"/>
            <a:ext cx="8013700" cy="1617662"/>
          </a:xfrm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1066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90550" y="2205038"/>
            <a:ext cx="80137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  <p:sp>
        <p:nvSpPr>
          <p:cNvPr id="4" name="Rectángulo 3">
            <a:extLst/>
          </p:cNvPr>
          <p:cNvSpPr/>
          <p:nvPr/>
        </p:nvSpPr>
        <p:spPr>
          <a:xfrm>
            <a:off x="0" y="0"/>
            <a:ext cx="9144000" cy="6813550"/>
          </a:xfrm>
          <a:prstGeom prst="rect">
            <a:avLst/>
          </a:prstGeom>
          <a:solidFill>
            <a:srgbClr val="2B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68" name="1 Título"/>
          <p:cNvSpPr txBox="1">
            <a:spLocks/>
          </p:cNvSpPr>
          <p:nvPr/>
        </p:nvSpPr>
        <p:spPr bwMode="auto">
          <a:xfrm>
            <a:off x="1411288" y="3443288"/>
            <a:ext cx="3924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Презентация модуля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Subtítulo 5">
            <a:extLst/>
          </p:cNvPr>
          <p:cNvSpPr txBox="1">
            <a:spLocks/>
          </p:cNvSpPr>
          <p:nvPr/>
        </p:nvSpPr>
        <p:spPr>
          <a:xfrm>
            <a:off x="1406525" y="3933825"/>
            <a:ext cx="4389438" cy="93503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rgbClr val="BFBFBF"/>
                </a:solidFill>
                <a:latin typeface="Century Gothic" pitchFamily="34" charset="0"/>
              </a:rPr>
              <a:t>Первая линия простой и эффективной защиты данных</a:t>
            </a:r>
            <a:endParaRPr lang="en-US" dirty="0">
              <a:solidFill>
                <a:srgbClr val="BFBFBF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rgbClr val="BFBFBF"/>
              </a:solidFill>
              <a:latin typeface="Century Gothic" pitchFamily="34" charset="0"/>
            </a:endParaRPr>
          </a:p>
        </p:txBody>
      </p:sp>
      <p:pic>
        <p:nvPicPr>
          <p:cNvPr id="1070" name="Gráfico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3" y="671513"/>
            <a:ext cx="1323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Imagen 11"/>
          <p:cNvPicPr>
            <a:picLocks noChangeAspect="1"/>
          </p:cNvPicPr>
          <p:nvPr/>
        </p:nvPicPr>
        <p:blipFill>
          <a:blip r:embed="rId4" cstate="print"/>
          <a:srcRect l="6041" t="20503" b="22188"/>
          <a:stretch>
            <a:fillRect/>
          </a:stretch>
        </p:blipFill>
        <p:spPr bwMode="auto">
          <a:xfrm>
            <a:off x="755650" y="2781300"/>
            <a:ext cx="50736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Gráfico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484313"/>
            <a:ext cx="4419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64" name="Object 40"/>
          <p:cNvGraphicFramePr>
            <a:graphicFrameLocks noChangeAspect="1"/>
          </p:cNvGraphicFramePr>
          <p:nvPr/>
        </p:nvGraphicFramePr>
        <p:xfrm>
          <a:off x="220663" y="6210300"/>
          <a:ext cx="8753475" cy="485775"/>
        </p:xfrm>
        <a:graphic>
          <a:graphicData uri="http://schemas.openxmlformats.org/presentationml/2006/ole">
            <p:oleObj spid="_x0000_s1097" r:id="rId6" imgW="11669841" imgH="647619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F555BA-4570-4CD6-9183-97F1E7019F9F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10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324" name="Title 4"/>
          <p:cNvSpPr txBox="1">
            <a:spLocks/>
          </p:cNvSpPr>
          <p:nvPr/>
        </p:nvSpPr>
        <p:spPr bwMode="auto">
          <a:xfrm>
            <a:off x="468313" y="392113"/>
            <a:ext cx="85677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На рынке уже есть понимание того, что нужны решения для шифрования</a:t>
            </a:r>
            <a:endParaRPr lang="en-US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grpSp>
        <p:nvGrpSpPr>
          <p:cNvPr id="56326" name="Grupo 5"/>
          <p:cNvGrpSpPr>
            <a:grpSpLocks/>
          </p:cNvGrpSpPr>
          <p:nvPr/>
        </p:nvGrpSpPr>
        <p:grpSpPr bwMode="auto">
          <a:xfrm>
            <a:off x="0" y="1557338"/>
            <a:ext cx="8785228" cy="4760912"/>
            <a:chOff x="107504" y="1556792"/>
            <a:chExt cx="8784976" cy="4761056"/>
          </a:xfrm>
        </p:grpSpPr>
        <p:sp>
          <p:nvSpPr>
            <p:cNvPr id="3" name="Rectángulo 2">
              <a:extLst/>
            </p:cNvPr>
            <p:cNvSpPr/>
            <p:nvPr/>
          </p:nvSpPr>
          <p:spPr>
            <a:xfrm>
              <a:off x="323398" y="1556792"/>
              <a:ext cx="8569082" cy="4761056"/>
            </a:xfrm>
            <a:prstGeom prst="rect">
              <a:avLst/>
            </a:prstGeom>
            <a:solidFill>
              <a:srgbClr val="F2F2F2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6329" name="CuadroTexto 1"/>
            <p:cNvSpPr txBox="1">
              <a:spLocks noChangeArrowheads="1"/>
            </p:cNvSpPr>
            <p:nvPr/>
          </p:nvSpPr>
          <p:spPr bwMode="auto">
            <a:xfrm>
              <a:off x="3058583" y="3428511"/>
              <a:ext cx="184145" cy="366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>
                <a:latin typeface="Century Gothic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04358" y="5630440"/>
              <a:ext cx="7899694" cy="600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Опрос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: 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ЛПР в компаниях 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(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свыше 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20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сотрудников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)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Примечание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: 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Показаны первые 10 технологий  по результатам опроса компаний 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(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свыше 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1000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сотрудников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)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Источник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: </a:t>
              </a:r>
              <a:r>
                <a:rPr lang="es-ES" sz="11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Forrester Data Global Business Technographics Security Survey</a:t>
              </a: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, </a:t>
              </a:r>
              <a:r>
                <a:rPr lang="es-ES" sz="11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2017</a:t>
              </a:r>
            </a:p>
          </p:txBody>
        </p:sp>
        <p:sp>
          <p:nvSpPr>
            <p:cNvPr id="56331" name="CuadroTexto 9"/>
            <p:cNvSpPr txBox="1">
              <a:spLocks noChangeArrowheads="1"/>
            </p:cNvSpPr>
            <p:nvPr/>
          </p:nvSpPr>
          <p:spPr bwMode="auto">
            <a:xfrm>
              <a:off x="3058583" y="3428511"/>
              <a:ext cx="184145" cy="366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>
                <a:latin typeface="Century Gothic" pitchFamily="34" charset="0"/>
              </a:endParaRPr>
            </a:p>
          </p:txBody>
        </p:sp>
        <p:sp>
          <p:nvSpPr>
            <p:cNvPr id="12" name="CuadroTexto 11">
              <a:extLst/>
            </p:cNvPr>
            <p:cNvSpPr txBox="1"/>
            <p:nvPr/>
          </p:nvSpPr>
          <p:spPr>
            <a:xfrm>
              <a:off x="107504" y="2822067"/>
              <a:ext cx="3816242" cy="26162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Data loss prevention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Email encryption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Full disk encryption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Database encryption &amp; data obscurity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Secure file sharing and collaboration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Media encryption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Security </a:t>
              </a:r>
              <a:r>
                <a:rPr lang="es-E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communications</a:t>
              </a: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/</a:t>
              </a:r>
              <a:r>
                <a:rPr lang="es-E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encrypted</a:t>
              </a: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s-E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communication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Enterprise </a:t>
              </a:r>
              <a:r>
                <a:rPr lang="es-E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key</a:t>
              </a: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s-E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management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Cloud </a:t>
              </a:r>
              <a:r>
                <a:rPr lang="es-E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encryption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File-</a:t>
              </a:r>
              <a:r>
                <a:rPr lang="es-E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level</a:t>
              </a:r>
              <a:r>
                <a:rPr lang="es-E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s-E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encryption</a:t>
              </a:r>
              <a:endPara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6333" name="Rectángulo 15"/>
            <p:cNvSpPr>
              <a:spLocks noChangeArrowheads="1"/>
            </p:cNvSpPr>
            <p:nvPr/>
          </p:nvSpPr>
          <p:spPr bwMode="auto">
            <a:xfrm>
              <a:off x="1475890" y="1861601"/>
              <a:ext cx="6553014" cy="523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7F7F7F"/>
                  </a:solidFill>
                </a:rPr>
                <a:t>“</a:t>
              </a:r>
              <a:r>
                <a:rPr lang="ru-RU" sz="1400" i="1" dirty="0" smtClean="0">
                  <a:solidFill>
                    <a:srgbClr val="7F7F7F"/>
                  </a:solidFill>
                </a:rPr>
                <a:t>Какие из следующих технологий защиты данных и управления информационными рисками планирует </a:t>
              </a:r>
              <a:r>
                <a:rPr lang="ru-RU" sz="1400" b="1" i="1" dirty="0" smtClean="0">
                  <a:solidFill>
                    <a:srgbClr val="7F7F7F"/>
                  </a:solidFill>
                </a:rPr>
                <a:t>внедрить </a:t>
              </a:r>
              <a:r>
                <a:rPr lang="ru-RU" sz="1400" i="1" dirty="0" smtClean="0">
                  <a:solidFill>
                    <a:srgbClr val="7F7F7F"/>
                  </a:solidFill>
                </a:rPr>
                <a:t>ваша компания</a:t>
              </a:r>
              <a:r>
                <a:rPr lang="en-US" sz="1400" i="1" dirty="0" smtClean="0">
                  <a:solidFill>
                    <a:srgbClr val="7F7F7F"/>
                  </a:solidFill>
                </a:rPr>
                <a:t>?”</a:t>
              </a:r>
              <a:endParaRPr lang="en-US" sz="1400" i="1" dirty="0">
                <a:solidFill>
                  <a:srgbClr val="7F7F7F"/>
                </a:solidFill>
              </a:endParaRPr>
            </a:p>
          </p:txBody>
        </p:sp>
        <p:sp>
          <p:nvSpPr>
            <p:cNvPr id="17" name="CuadroTexto 16">
              <a:extLst/>
            </p:cNvPr>
            <p:cNvSpPr txBox="1"/>
            <p:nvPr/>
          </p:nvSpPr>
          <p:spPr>
            <a:xfrm>
              <a:off x="2265508" y="2502971"/>
              <a:ext cx="2125843" cy="2462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Крупные компании</a:t>
              </a:r>
              <a:r>
                <a:rPr lang="es-ES" sz="10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s-ES" sz="10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(N = 1,044)</a:t>
              </a:r>
            </a:p>
          </p:txBody>
        </p:sp>
        <p:sp>
          <p:nvSpPr>
            <p:cNvPr id="18" name="CuadroTexto 17">
              <a:extLst/>
            </p:cNvPr>
            <p:cNvSpPr txBox="1"/>
            <p:nvPr/>
          </p:nvSpPr>
          <p:spPr>
            <a:xfrm>
              <a:off x="4747635" y="2485507"/>
              <a:ext cx="1911047" cy="2462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Все респонденты</a:t>
              </a:r>
              <a:r>
                <a:rPr lang="es-ES" sz="10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s-ES" sz="10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(N = 565)</a:t>
              </a:r>
            </a:p>
          </p:txBody>
        </p:sp>
        <p:sp>
          <p:nvSpPr>
            <p:cNvPr id="19" name="Rectángulo 18">
              <a:extLst/>
            </p:cNvPr>
            <p:cNvSpPr/>
            <p:nvPr/>
          </p:nvSpPr>
          <p:spPr>
            <a:xfrm>
              <a:off x="2155974" y="2569648"/>
              <a:ext cx="141283" cy="139704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" name="Rectángulo 19">
              <a:extLst/>
            </p:cNvPr>
            <p:cNvSpPr/>
            <p:nvPr/>
          </p:nvSpPr>
          <p:spPr>
            <a:xfrm>
              <a:off x="4647625" y="2564884"/>
              <a:ext cx="139696" cy="141292"/>
            </a:xfrm>
            <a:prstGeom prst="rect">
              <a:avLst/>
            </a:prstGeom>
            <a:solidFill>
              <a:srgbClr val="5D6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Rectángulo 20">
              <a:extLst/>
            </p:cNvPr>
            <p:cNvSpPr/>
            <p:nvPr/>
          </p:nvSpPr>
          <p:spPr>
            <a:xfrm>
              <a:off x="3923746" y="2995111"/>
              <a:ext cx="4321053" cy="80964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2" name="Rectángulo 21">
              <a:extLst/>
            </p:cNvPr>
            <p:cNvSpPr/>
            <p:nvPr/>
          </p:nvSpPr>
          <p:spPr>
            <a:xfrm>
              <a:off x="3923746" y="3072900"/>
              <a:ext cx="3816242" cy="7779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3" name="Rectángulo 22">
              <a:extLst/>
            </p:cNvPr>
            <p:cNvSpPr/>
            <p:nvPr/>
          </p:nvSpPr>
          <p:spPr>
            <a:xfrm>
              <a:off x="3923746" y="3228480"/>
              <a:ext cx="4321053" cy="80965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4" name="Rectángulo 23">
              <a:extLst/>
            </p:cNvPr>
            <p:cNvSpPr/>
            <p:nvPr/>
          </p:nvSpPr>
          <p:spPr>
            <a:xfrm>
              <a:off x="3917396" y="3307857"/>
              <a:ext cx="3887678" cy="7937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5" name="Rectángulo 24">
              <a:extLst/>
            </p:cNvPr>
            <p:cNvSpPr/>
            <p:nvPr/>
          </p:nvSpPr>
          <p:spPr>
            <a:xfrm>
              <a:off x="3923746" y="3452324"/>
              <a:ext cx="4248030" cy="79377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6" name="Rectángulo 25">
              <a:extLst/>
            </p:cNvPr>
            <p:cNvSpPr/>
            <p:nvPr/>
          </p:nvSpPr>
          <p:spPr>
            <a:xfrm>
              <a:off x="3923746" y="3530114"/>
              <a:ext cx="3816242" cy="7937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7" name="Rectángulo 26">
              <a:extLst/>
            </p:cNvPr>
            <p:cNvSpPr/>
            <p:nvPr/>
          </p:nvSpPr>
          <p:spPr>
            <a:xfrm>
              <a:off x="3923746" y="3707919"/>
              <a:ext cx="4248030" cy="79377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8" name="Rectángulo 27">
              <a:extLst/>
            </p:cNvPr>
            <p:cNvSpPr/>
            <p:nvPr/>
          </p:nvSpPr>
          <p:spPr>
            <a:xfrm>
              <a:off x="3923746" y="3780946"/>
              <a:ext cx="3762268" cy="7937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9" name="Rectángulo 28">
              <a:extLst/>
            </p:cNvPr>
            <p:cNvSpPr/>
            <p:nvPr/>
          </p:nvSpPr>
          <p:spPr>
            <a:xfrm>
              <a:off x="3917396" y="3931764"/>
              <a:ext cx="4176595" cy="79377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30" name="Rectángulo 29">
              <a:extLst/>
            </p:cNvPr>
            <p:cNvSpPr/>
            <p:nvPr/>
          </p:nvSpPr>
          <p:spPr>
            <a:xfrm>
              <a:off x="3917396" y="4001616"/>
              <a:ext cx="3671784" cy="7937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1" name="Rectángulo 30">
              <a:extLst/>
            </p:cNvPr>
            <p:cNvSpPr/>
            <p:nvPr/>
          </p:nvSpPr>
          <p:spPr>
            <a:xfrm>
              <a:off x="3917396" y="4201647"/>
              <a:ext cx="4176595" cy="79377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32" name="Rectángulo 31">
              <a:extLst/>
            </p:cNvPr>
            <p:cNvSpPr/>
            <p:nvPr/>
          </p:nvSpPr>
          <p:spPr>
            <a:xfrm>
              <a:off x="3917396" y="4271499"/>
              <a:ext cx="3671784" cy="7937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3" name="Rectángulo 32">
              <a:extLst/>
            </p:cNvPr>
            <p:cNvSpPr/>
            <p:nvPr/>
          </p:nvSpPr>
          <p:spPr>
            <a:xfrm>
              <a:off x="3917396" y="4444541"/>
              <a:ext cx="4176595" cy="79377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34" name="Rectángulo 33">
              <a:extLst/>
            </p:cNvPr>
            <p:cNvSpPr/>
            <p:nvPr/>
          </p:nvSpPr>
          <p:spPr>
            <a:xfrm>
              <a:off x="3917396" y="4506456"/>
              <a:ext cx="3816242" cy="7937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5" name="Rectángulo 34">
              <a:extLst/>
            </p:cNvPr>
            <p:cNvSpPr/>
            <p:nvPr/>
          </p:nvSpPr>
          <p:spPr>
            <a:xfrm>
              <a:off x="3923746" y="4689024"/>
              <a:ext cx="4105159" cy="79377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36" name="Rectángulo 35">
              <a:extLst/>
            </p:cNvPr>
            <p:cNvSpPr/>
            <p:nvPr/>
          </p:nvSpPr>
          <p:spPr>
            <a:xfrm>
              <a:off x="3923746" y="4773164"/>
              <a:ext cx="3600348" cy="7937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7" name="Rectángulo 36">
              <a:extLst/>
            </p:cNvPr>
            <p:cNvSpPr/>
            <p:nvPr/>
          </p:nvSpPr>
          <p:spPr>
            <a:xfrm>
              <a:off x="3926921" y="4971607"/>
              <a:ext cx="4105159" cy="79377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38" name="Rectángulo 37">
              <a:extLst/>
            </p:cNvPr>
            <p:cNvSpPr/>
            <p:nvPr/>
          </p:nvSpPr>
          <p:spPr>
            <a:xfrm>
              <a:off x="3936445" y="5035109"/>
              <a:ext cx="3543200" cy="7937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9" name="Rectángulo 38">
              <a:extLst/>
            </p:cNvPr>
            <p:cNvSpPr/>
            <p:nvPr/>
          </p:nvSpPr>
          <p:spPr>
            <a:xfrm>
              <a:off x="3926921" y="5239903"/>
              <a:ext cx="4105159" cy="79377"/>
            </a:xfrm>
            <a:prstGeom prst="rect">
              <a:avLst/>
            </a:prstGeom>
            <a:solidFill>
              <a:srgbClr val="6D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40" name="Rectángulo 39">
              <a:extLst/>
            </p:cNvPr>
            <p:cNvSpPr/>
            <p:nvPr/>
          </p:nvSpPr>
          <p:spPr>
            <a:xfrm>
              <a:off x="3923746" y="5306580"/>
              <a:ext cx="3600348" cy="7937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6358" name="CuadroTexto 40"/>
            <p:cNvSpPr txBox="1">
              <a:spLocks noChangeArrowheads="1"/>
            </p:cNvSpPr>
            <p:nvPr/>
          </p:nvSpPr>
          <p:spPr bwMode="auto">
            <a:xfrm>
              <a:off x="8244798" y="2883982"/>
              <a:ext cx="436550" cy="24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66%</a:t>
              </a:r>
            </a:p>
          </p:txBody>
        </p:sp>
        <p:sp>
          <p:nvSpPr>
            <p:cNvPr id="56359" name="CuadroTexto 41"/>
            <p:cNvSpPr txBox="1">
              <a:spLocks noChangeArrowheads="1"/>
            </p:cNvSpPr>
            <p:nvPr/>
          </p:nvSpPr>
          <p:spPr bwMode="auto">
            <a:xfrm>
              <a:off x="8244798" y="3117352"/>
              <a:ext cx="436550" cy="24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66%</a:t>
              </a:r>
            </a:p>
          </p:txBody>
        </p:sp>
        <p:sp>
          <p:nvSpPr>
            <p:cNvPr id="56360" name="CuadroTexto 42"/>
            <p:cNvSpPr txBox="1">
              <a:spLocks noChangeArrowheads="1"/>
            </p:cNvSpPr>
            <p:nvPr/>
          </p:nvSpPr>
          <p:spPr bwMode="auto">
            <a:xfrm>
              <a:off x="8162251" y="3345958"/>
              <a:ext cx="436550" cy="24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65%</a:t>
              </a:r>
            </a:p>
          </p:txBody>
        </p:sp>
        <p:sp>
          <p:nvSpPr>
            <p:cNvPr id="56361" name="CuadroTexto 43"/>
            <p:cNvSpPr txBox="1">
              <a:spLocks noChangeArrowheads="1"/>
            </p:cNvSpPr>
            <p:nvPr/>
          </p:nvSpPr>
          <p:spPr bwMode="auto">
            <a:xfrm>
              <a:off x="8140026" y="3587266"/>
              <a:ext cx="436550" cy="24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64%</a:t>
              </a:r>
            </a:p>
          </p:txBody>
        </p:sp>
        <p:sp>
          <p:nvSpPr>
            <p:cNvPr id="56362" name="CuadroTexto 44"/>
            <p:cNvSpPr txBox="1">
              <a:spLocks noChangeArrowheads="1"/>
            </p:cNvSpPr>
            <p:nvPr/>
          </p:nvSpPr>
          <p:spPr bwMode="auto">
            <a:xfrm>
              <a:off x="8093990" y="3823810"/>
              <a:ext cx="436550" cy="24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63%</a:t>
              </a:r>
            </a:p>
          </p:txBody>
        </p:sp>
        <p:sp>
          <p:nvSpPr>
            <p:cNvPr id="56363" name="CuadroTexto 45"/>
            <p:cNvSpPr txBox="1">
              <a:spLocks noChangeArrowheads="1"/>
            </p:cNvSpPr>
            <p:nvPr/>
          </p:nvSpPr>
          <p:spPr bwMode="auto">
            <a:xfrm>
              <a:off x="8100340" y="4088931"/>
              <a:ext cx="436550" cy="24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63%</a:t>
              </a:r>
            </a:p>
          </p:txBody>
        </p:sp>
        <p:sp>
          <p:nvSpPr>
            <p:cNvPr id="56364" name="CuadroTexto 46"/>
            <p:cNvSpPr txBox="1">
              <a:spLocks noChangeArrowheads="1"/>
            </p:cNvSpPr>
            <p:nvPr/>
          </p:nvSpPr>
          <p:spPr bwMode="auto">
            <a:xfrm>
              <a:off x="8100340" y="4350876"/>
              <a:ext cx="436550" cy="24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63%</a:t>
              </a:r>
            </a:p>
          </p:txBody>
        </p:sp>
        <p:sp>
          <p:nvSpPr>
            <p:cNvPr id="56365" name="CuadroTexto 47"/>
            <p:cNvSpPr txBox="1">
              <a:spLocks noChangeArrowheads="1"/>
            </p:cNvSpPr>
            <p:nvPr/>
          </p:nvSpPr>
          <p:spPr bwMode="auto">
            <a:xfrm>
              <a:off x="8020967" y="4595359"/>
              <a:ext cx="436550" cy="24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62%</a:t>
              </a:r>
            </a:p>
          </p:txBody>
        </p:sp>
        <p:sp>
          <p:nvSpPr>
            <p:cNvPr id="56366" name="CuadroTexto 48"/>
            <p:cNvSpPr txBox="1">
              <a:spLocks noChangeArrowheads="1"/>
            </p:cNvSpPr>
            <p:nvPr/>
          </p:nvSpPr>
          <p:spPr bwMode="auto">
            <a:xfrm>
              <a:off x="7974931" y="4876355"/>
              <a:ext cx="436550" cy="24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61%</a:t>
              </a:r>
            </a:p>
          </p:txBody>
        </p:sp>
        <p:sp>
          <p:nvSpPr>
            <p:cNvPr id="56367" name="CuadroTexto 49"/>
            <p:cNvSpPr txBox="1">
              <a:spLocks noChangeArrowheads="1"/>
            </p:cNvSpPr>
            <p:nvPr/>
          </p:nvSpPr>
          <p:spPr bwMode="auto">
            <a:xfrm>
              <a:off x="7990806" y="5154175"/>
              <a:ext cx="436550" cy="24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b="1">
                  <a:solidFill>
                    <a:srgbClr val="437FC0"/>
                  </a:solidFill>
                  <a:latin typeface="Century Gothic" pitchFamily="34" charset="0"/>
                </a:rPr>
                <a:t>61%</a:t>
              </a:r>
            </a:p>
          </p:txBody>
        </p:sp>
        <p:sp>
          <p:nvSpPr>
            <p:cNvPr id="56368" name="CuadroTexto 50"/>
            <p:cNvSpPr txBox="1">
              <a:spLocks noChangeArrowheads="1"/>
            </p:cNvSpPr>
            <p:nvPr/>
          </p:nvSpPr>
          <p:spPr bwMode="auto">
            <a:xfrm>
              <a:off x="7462183" y="5274829"/>
              <a:ext cx="409563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55%</a:t>
              </a:r>
            </a:p>
          </p:txBody>
        </p:sp>
        <p:sp>
          <p:nvSpPr>
            <p:cNvPr id="56369" name="CuadroTexto 51"/>
            <p:cNvSpPr txBox="1">
              <a:spLocks noChangeArrowheads="1"/>
            </p:cNvSpPr>
            <p:nvPr/>
          </p:nvSpPr>
          <p:spPr bwMode="auto">
            <a:xfrm>
              <a:off x="7441546" y="4984308"/>
              <a:ext cx="409564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54%</a:t>
              </a:r>
            </a:p>
          </p:txBody>
        </p:sp>
        <p:sp>
          <p:nvSpPr>
            <p:cNvPr id="56370" name="CuadroTexto 52"/>
            <p:cNvSpPr txBox="1">
              <a:spLocks noChangeArrowheads="1"/>
            </p:cNvSpPr>
            <p:nvPr/>
          </p:nvSpPr>
          <p:spPr bwMode="auto">
            <a:xfrm>
              <a:off x="7470120" y="4716012"/>
              <a:ext cx="409564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55%</a:t>
              </a:r>
            </a:p>
          </p:txBody>
        </p:sp>
        <p:sp>
          <p:nvSpPr>
            <p:cNvPr id="56371" name="CuadroTexto 53"/>
            <p:cNvSpPr txBox="1">
              <a:spLocks noChangeArrowheads="1"/>
            </p:cNvSpPr>
            <p:nvPr/>
          </p:nvSpPr>
          <p:spPr bwMode="auto">
            <a:xfrm>
              <a:off x="7666965" y="4469942"/>
              <a:ext cx="409563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57%</a:t>
              </a:r>
            </a:p>
          </p:txBody>
        </p:sp>
        <p:sp>
          <p:nvSpPr>
            <p:cNvPr id="56372" name="CuadroTexto 54"/>
            <p:cNvSpPr txBox="1">
              <a:spLocks noChangeArrowheads="1"/>
            </p:cNvSpPr>
            <p:nvPr/>
          </p:nvSpPr>
          <p:spPr bwMode="auto">
            <a:xfrm>
              <a:off x="7527269" y="4207997"/>
              <a:ext cx="409563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56%</a:t>
              </a:r>
            </a:p>
          </p:txBody>
        </p:sp>
        <p:sp>
          <p:nvSpPr>
            <p:cNvPr id="56373" name="CuadroTexto 55"/>
            <p:cNvSpPr txBox="1">
              <a:spLocks noChangeArrowheads="1"/>
            </p:cNvSpPr>
            <p:nvPr/>
          </p:nvSpPr>
          <p:spPr bwMode="auto">
            <a:xfrm>
              <a:off x="7551081" y="3938114"/>
              <a:ext cx="409563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56%</a:t>
              </a:r>
            </a:p>
          </p:txBody>
        </p:sp>
        <p:sp>
          <p:nvSpPr>
            <p:cNvPr id="56374" name="CuadroTexto 56"/>
            <p:cNvSpPr txBox="1">
              <a:spLocks noChangeArrowheads="1"/>
            </p:cNvSpPr>
            <p:nvPr/>
          </p:nvSpPr>
          <p:spPr bwMode="auto">
            <a:xfrm>
              <a:off x="7635216" y="3704744"/>
              <a:ext cx="409563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57%</a:t>
              </a:r>
            </a:p>
          </p:txBody>
        </p:sp>
        <p:sp>
          <p:nvSpPr>
            <p:cNvPr id="56375" name="CuadroTexto 57"/>
            <p:cNvSpPr txBox="1">
              <a:spLocks noChangeArrowheads="1"/>
            </p:cNvSpPr>
            <p:nvPr/>
          </p:nvSpPr>
          <p:spPr bwMode="auto">
            <a:xfrm>
              <a:off x="7697126" y="3471375"/>
              <a:ext cx="409564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58%</a:t>
              </a:r>
            </a:p>
          </p:txBody>
        </p:sp>
        <p:sp>
          <p:nvSpPr>
            <p:cNvPr id="56376" name="CuadroTexto 58"/>
            <p:cNvSpPr txBox="1">
              <a:spLocks noChangeArrowheads="1"/>
            </p:cNvSpPr>
            <p:nvPr/>
          </p:nvSpPr>
          <p:spPr bwMode="auto">
            <a:xfrm>
              <a:off x="7719351" y="2995110"/>
              <a:ext cx="409563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58%</a:t>
              </a:r>
            </a:p>
          </p:txBody>
        </p:sp>
        <p:sp>
          <p:nvSpPr>
            <p:cNvPr id="56377" name="CuadroTexto 59"/>
            <p:cNvSpPr txBox="1">
              <a:spLocks noChangeArrowheads="1"/>
            </p:cNvSpPr>
            <p:nvPr/>
          </p:nvSpPr>
          <p:spPr bwMode="auto">
            <a:xfrm>
              <a:off x="7749512" y="3238005"/>
              <a:ext cx="409564" cy="22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 b="1">
                  <a:latin typeface="Century Gothic" pitchFamily="34" charset="0"/>
                </a:rPr>
                <a:t>59%</a:t>
              </a:r>
            </a:p>
          </p:txBody>
        </p:sp>
      </p:grpSp>
      <p:sp>
        <p:nvSpPr>
          <p:cNvPr id="9" name="Rectángulo 8">
            <a:extLst/>
          </p:cNvPr>
          <p:cNvSpPr/>
          <p:nvPr/>
        </p:nvSpPr>
        <p:spPr>
          <a:xfrm>
            <a:off x="295275" y="3429000"/>
            <a:ext cx="8597900" cy="198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556F73-51A3-467B-819A-2B90BC043286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11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372" name="Title 4"/>
          <p:cNvSpPr txBox="1">
            <a:spLocks/>
          </p:cNvSpPr>
          <p:nvPr/>
        </p:nvSpPr>
        <p:spPr bwMode="auto">
          <a:xfrm>
            <a:off x="468313" y="392113"/>
            <a:ext cx="85677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Вкратце</a:t>
            </a:r>
            <a:r>
              <a:rPr lang="es-ES" sz="3000" dirty="0" smtClean="0">
                <a:solidFill>
                  <a:srgbClr val="5D6775"/>
                </a:solidFill>
                <a:latin typeface="Century Gothic" pitchFamily="34" charset="0"/>
              </a:rPr>
              <a:t>…</a:t>
            </a:r>
            <a:endParaRPr lang="en-GB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58374" name="CuadroTexto 1"/>
          <p:cNvSpPr txBox="1">
            <a:spLocks noChangeArrowheads="1"/>
          </p:cNvSpPr>
          <p:nvPr/>
        </p:nvSpPr>
        <p:spPr bwMode="auto">
          <a:xfrm>
            <a:off x="3059113" y="3429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Century Gothic" pitchFamily="34" charset="0"/>
            </a:endParaRPr>
          </a:p>
        </p:txBody>
      </p:sp>
      <p:sp>
        <p:nvSpPr>
          <p:cNvPr id="7" name="2 CuadroTexto"/>
          <p:cNvSpPr txBox="1">
            <a:spLocks noChangeArrowheads="1"/>
          </p:cNvSpPr>
          <p:nvPr/>
        </p:nvSpPr>
        <p:spPr bwMode="auto">
          <a:xfrm>
            <a:off x="611188" y="1268413"/>
            <a:ext cx="7921625" cy="314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Шифрование данных теперь более важно, чем раньше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100" b="1" dirty="0" smtClean="0">
                <a:latin typeface="Century Gothic" pitchFamily="34" charset="0"/>
              </a:rPr>
              <a:t>Критично для ноутбуков</a:t>
            </a:r>
            <a:r>
              <a:rPr lang="en-US" sz="1100" b="1" dirty="0" smtClean="0">
                <a:latin typeface="Century Gothic" pitchFamily="34" charset="0"/>
              </a:rPr>
              <a:t> </a:t>
            </a:r>
            <a:r>
              <a:rPr lang="ru-RU" sz="1100" dirty="0" smtClean="0">
                <a:latin typeface="Century Gothic" pitchFamily="34" charset="0"/>
              </a:rPr>
              <a:t>из-за их кражи/потери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Важно для </a:t>
            </a:r>
            <a:r>
              <a:rPr lang="ru-RU" sz="1100" b="1" dirty="0" smtClean="0">
                <a:latin typeface="Century Gothic" pitchFamily="34" charset="0"/>
              </a:rPr>
              <a:t>рабочих станций и серверов,</a:t>
            </a:r>
            <a:r>
              <a:rPr lang="en-US" sz="1100" b="1" dirty="0" smtClean="0">
                <a:latin typeface="Century Gothic" pitchFamily="34" charset="0"/>
              </a:rPr>
              <a:t> </a:t>
            </a:r>
            <a:r>
              <a:rPr lang="ru-RU" sz="1100" dirty="0" smtClean="0">
                <a:latin typeface="Century Gothic" pitchFamily="34" charset="0"/>
              </a:rPr>
              <a:t>т.к. гарантирует, что данные не будут прочитаны при замене диска или его утилизации без полного уничтожения данных на нем</a:t>
            </a:r>
            <a:r>
              <a:rPr lang="en-US" sz="1100" dirty="0" smtClean="0">
                <a:latin typeface="Century Gothic" pitchFamily="34" charset="0"/>
              </a:rPr>
              <a:t>. </a:t>
            </a:r>
            <a:r>
              <a:rPr lang="ru-RU" sz="1100" dirty="0" smtClean="0">
                <a:latin typeface="Century Gothic" pitchFamily="34" charset="0"/>
              </a:rPr>
              <a:t>Также полезно в случае «физических» атак на офис предприятия</a:t>
            </a:r>
            <a:r>
              <a:rPr lang="en-US" sz="1100" dirty="0" smtClean="0">
                <a:latin typeface="Century Gothic" pitchFamily="34" charset="0"/>
              </a:rPr>
              <a:t>.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100" b="1" dirty="0" smtClean="0">
                <a:latin typeface="Century Gothic" pitchFamily="34" charset="0"/>
              </a:rPr>
              <a:t>Допускается законами разных стран </a:t>
            </a:r>
            <a:r>
              <a:rPr lang="ru-RU" sz="1100" dirty="0" smtClean="0">
                <a:latin typeface="Century Gothic" pitchFamily="34" charset="0"/>
              </a:rPr>
              <a:t>в качестве технической меры защиты персональных данных</a:t>
            </a:r>
            <a:r>
              <a:rPr lang="en-US" sz="1100" dirty="0" smtClean="0">
                <a:latin typeface="Century Gothic" pitchFamily="34" charset="0"/>
              </a:rPr>
              <a:t>.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n-US" sz="1100" b="1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n-US" sz="1100" b="1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n-US" sz="11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ítulo 1"/>
          <p:cNvSpPr>
            <a:spLocks noGrp="1"/>
          </p:cNvSpPr>
          <p:nvPr>
            <p:ph type="ctrTitle"/>
          </p:nvPr>
        </p:nvSpPr>
        <p:spPr>
          <a:xfrm>
            <a:off x="590550" y="404813"/>
            <a:ext cx="8013700" cy="1617662"/>
          </a:xfrm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60418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90550" y="2205038"/>
            <a:ext cx="80137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  <p:sp>
        <p:nvSpPr>
          <p:cNvPr id="4" name="Rectángulo 3">
            <a:extLst/>
          </p:cNvPr>
          <p:cNvSpPr/>
          <p:nvPr/>
        </p:nvSpPr>
        <p:spPr>
          <a:xfrm>
            <a:off x="0" y="0"/>
            <a:ext cx="9144000" cy="6813550"/>
          </a:xfrm>
          <a:prstGeom prst="rect">
            <a:avLst/>
          </a:prstGeom>
          <a:solidFill>
            <a:srgbClr val="2B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420" name="1 Título"/>
          <p:cNvSpPr txBox="1">
            <a:spLocks/>
          </p:cNvSpPr>
          <p:nvPr/>
        </p:nvSpPr>
        <p:spPr bwMode="auto">
          <a:xfrm>
            <a:off x="620713" y="5830888"/>
            <a:ext cx="39227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Презентация модуля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0421" name="Gráfico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13" y="671513"/>
            <a:ext cx="1323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Gráfico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84313"/>
            <a:ext cx="4419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1 Título"/>
          <p:cNvSpPr txBox="1">
            <a:spLocks/>
          </p:cNvSpPr>
          <p:nvPr/>
        </p:nvSpPr>
        <p:spPr bwMode="auto">
          <a:xfrm>
            <a:off x="703263" y="2925763"/>
            <a:ext cx="7397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4000" b="1">
                <a:solidFill>
                  <a:schemeClr val="bg1"/>
                </a:solidFill>
                <a:latin typeface="Century Gothic" pitchFamily="34" charset="0"/>
              </a:rPr>
              <a:t>Panda Full Encryption</a:t>
            </a:r>
          </a:p>
        </p:txBody>
      </p:sp>
      <p:sp>
        <p:nvSpPr>
          <p:cNvPr id="60424" name="Subtítulo 5"/>
          <p:cNvSpPr txBox="1">
            <a:spLocks/>
          </p:cNvSpPr>
          <p:nvPr/>
        </p:nvSpPr>
        <p:spPr bwMode="auto">
          <a:xfrm>
            <a:off x="722313" y="3613150"/>
            <a:ext cx="49291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rgbClr val="BFBFBF"/>
                </a:solidFill>
                <a:latin typeface="Century Gothic" pitchFamily="34" charset="0"/>
              </a:rPr>
              <a:t>Функции и преимущества</a:t>
            </a:r>
            <a:endParaRPr lang="es-ES" dirty="0">
              <a:solidFill>
                <a:srgbClr val="BFBFBF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rgbClr val="BFBFB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2B0C73-AEE7-410D-9341-37D6C67E0554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13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443" name="Title 4"/>
          <p:cNvSpPr txBox="1">
            <a:spLocks/>
          </p:cNvSpPr>
          <p:nvPr/>
        </p:nvSpPr>
        <p:spPr bwMode="auto">
          <a:xfrm>
            <a:off x="468313" y="392113"/>
            <a:ext cx="82073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Что такое</a:t>
            </a:r>
            <a:r>
              <a:rPr lang="es-ES" sz="3000" dirty="0" smtClean="0">
                <a:solidFill>
                  <a:srgbClr val="5D6775"/>
                </a:solidFill>
                <a:latin typeface="Century Gothic" pitchFamily="34" charset="0"/>
              </a:rPr>
              <a:t> </a:t>
            </a:r>
            <a:r>
              <a:rPr lang="es-ES" sz="3000" dirty="0">
                <a:solidFill>
                  <a:srgbClr val="5D6775"/>
                </a:solidFill>
                <a:latin typeface="Century Gothic" pitchFamily="34" charset="0"/>
              </a:rPr>
              <a:t>Panda Full Encryption</a:t>
            </a:r>
            <a:endParaRPr lang="en-GB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611188" y="981075"/>
            <a:ext cx="80645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Шифрование/дешифрация всего диска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Модуль для шифрования/дешифрации всех жестких дисков с использованием </a:t>
            </a:r>
            <a:r>
              <a:rPr lang="en-US" sz="1200" dirty="0" err="1" smtClean="0">
                <a:solidFill>
                  <a:srgbClr val="2B353E"/>
                </a:solidFill>
                <a:latin typeface="Century Gothic" pitchFamily="34" charset="0"/>
              </a:rPr>
              <a:t>BitLocker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Совместимость с дисками, которые были предварительно зашифрованы пользователем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Централизованное управление ключами восстановления из облачной консоли </a:t>
            </a:r>
            <a:r>
              <a:rPr lang="en-US" sz="1200" b="1" dirty="0" err="1" smtClean="0">
                <a:solidFill>
                  <a:srgbClr val="4D8EC6"/>
                </a:solidFill>
                <a:latin typeface="Century Gothic" pitchFamily="34" charset="0"/>
              </a:rPr>
              <a:t>Aether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Дополнительные функции управления шифрованием</a:t>
            </a:r>
            <a:r>
              <a:rPr lang="en-US" sz="1200" b="1" dirty="0" smtClean="0">
                <a:solidFill>
                  <a:srgbClr val="4D8EC6"/>
                </a:solidFill>
                <a:latin typeface="Century Gothic" pitchFamily="34" charset="0"/>
              </a:rPr>
              <a:t>/</a:t>
            </a: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дешифрацией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Автоматическая установка </a:t>
            </a:r>
            <a:r>
              <a:rPr lang="en-US" sz="1200" dirty="0" err="1" smtClean="0">
                <a:solidFill>
                  <a:srgbClr val="2B353E"/>
                </a:solidFill>
                <a:latin typeface="Century Gothic" pitchFamily="34" charset="0"/>
              </a:rPr>
              <a:t>BitLocker</a:t>
            </a:r>
            <a:r>
              <a:rPr lang="en-US" sz="1200" dirty="0" smtClean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на совместимые серверы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Автоматическое создание  незашифрованного системного раздела, требуемого для запуска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Активация </a:t>
            </a:r>
            <a:r>
              <a:rPr lang="en-US" sz="1200" dirty="0" smtClean="0">
                <a:solidFill>
                  <a:srgbClr val="2B353E"/>
                </a:solidFill>
                <a:latin typeface="Century Gothic" pitchFamily="34" charset="0"/>
              </a:rPr>
              <a:t>TPM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Применение политик администратора к настройкам локального пользователя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Просто установить. Не требуется дополнительный агент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Установка модуля через единый локальный агент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Централизованное управление через облачную консоль </a:t>
            </a:r>
            <a:r>
              <a:rPr lang="en-US" sz="1200" b="1" dirty="0" err="1" smtClean="0">
                <a:solidFill>
                  <a:srgbClr val="4D8EC6"/>
                </a:solidFill>
                <a:latin typeface="Century Gothic" pitchFamily="34" charset="0"/>
              </a:rPr>
              <a:t>Aether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Централизованное и единое управление и мониторинг</a:t>
            </a:r>
            <a:r>
              <a:rPr lang="en-US" sz="1200" dirty="0" smtClean="0">
                <a:solidFill>
                  <a:srgbClr val="2B353E"/>
                </a:solidFill>
                <a:latin typeface="Century Gothic" pitchFamily="34" charset="0"/>
              </a:rPr>
              <a:t>.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Все преимущества </a:t>
            </a:r>
            <a:r>
              <a:rPr lang="en-US" sz="1200" dirty="0" err="1" smtClean="0">
                <a:solidFill>
                  <a:srgbClr val="2B353E"/>
                </a:solidFill>
                <a:latin typeface="Century Gothic" pitchFamily="34" charset="0"/>
              </a:rPr>
              <a:t>Aether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Возможность просмотра статуса шифрования</a:t>
            </a:r>
            <a:r>
              <a:rPr lang="en-US" sz="1200" dirty="0" smtClean="0">
                <a:solidFill>
                  <a:srgbClr val="2B353E"/>
                </a:solidFill>
                <a:latin typeface="Century Gothic" pitchFamily="34" charset="0"/>
              </a:rPr>
              <a:t>: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индикаторы статуса сети, списки и фильтры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Гибкие права конфигурирования</a:t>
            </a:r>
            <a:endParaRPr lang="en-US" sz="1200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1200" dirty="0">
              <a:solidFill>
                <a:srgbClr val="4D8EC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EA6DDC-CB79-4948-BB8B-B2CA9E50EA72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14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492" name="Title 4"/>
          <p:cNvSpPr txBox="1">
            <a:spLocks/>
          </p:cNvSpPr>
          <p:nvPr/>
        </p:nvSpPr>
        <p:spPr bwMode="auto">
          <a:xfrm>
            <a:off x="468313" y="392113"/>
            <a:ext cx="82073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Функции </a:t>
            </a:r>
            <a:r>
              <a:rPr lang="es-ES" sz="3000" dirty="0" smtClean="0">
                <a:solidFill>
                  <a:srgbClr val="5D6775"/>
                </a:solidFill>
                <a:latin typeface="Century Gothic" pitchFamily="34" charset="0"/>
              </a:rPr>
              <a:t>Panda </a:t>
            </a:r>
            <a:r>
              <a:rPr lang="es-ES" sz="3000" dirty="0">
                <a:solidFill>
                  <a:srgbClr val="5D6775"/>
                </a:solidFill>
                <a:latin typeface="Century Gothic" pitchFamily="34" charset="0"/>
              </a:rPr>
              <a:t>Full </a:t>
            </a:r>
            <a:r>
              <a:rPr lang="es-ES" sz="3000" dirty="0" smtClean="0">
                <a:solidFill>
                  <a:srgbClr val="5D6775"/>
                </a:solidFill>
                <a:latin typeface="Century Gothic" pitchFamily="34" charset="0"/>
              </a:rPr>
              <a:t>Encryption</a:t>
            </a:r>
            <a:endParaRPr lang="en-GB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611188" y="981075"/>
            <a:ext cx="7921625" cy="479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На основе </a:t>
            </a:r>
            <a:r>
              <a:rPr lang="en-US" sz="1200" b="1" dirty="0" err="1" smtClean="0">
                <a:solidFill>
                  <a:srgbClr val="4D8EC6"/>
                </a:solidFill>
                <a:latin typeface="Century Gothic" pitchFamily="34" charset="0"/>
              </a:rPr>
              <a:t>BitLocker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Инструмент, встроенный в операционную систему, а значит стабильно работающий, надежный и предлагающий гарантированную поддержку и производительность</a:t>
            </a:r>
            <a:r>
              <a:rPr lang="en-US" sz="1100" dirty="0" smtClean="0">
                <a:latin typeface="Century Gothic" pitchFamily="34" charset="0"/>
              </a:rPr>
              <a:t>.</a:t>
            </a:r>
            <a:endParaRPr lang="en-US" sz="1100" dirty="0">
              <a:latin typeface="Century Gothic" pitchFamily="34" charset="0"/>
            </a:endParaRPr>
          </a:p>
          <a:p>
            <a:pPr marL="228600" lvl="2" indent="-2286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Поддерживаемые платформы</a:t>
            </a:r>
            <a:r>
              <a:rPr lang="en-US" sz="1200" b="1" dirty="0" smtClean="0">
                <a:solidFill>
                  <a:srgbClr val="4D8EC6"/>
                </a:solidFill>
                <a:latin typeface="Century Gothic" pitchFamily="34" charset="0"/>
              </a:rPr>
              <a:t>: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Windows 7 Ultimate </a:t>
            </a:r>
            <a:r>
              <a:rPr lang="ru-RU" sz="1100" dirty="0" smtClean="0">
                <a:latin typeface="Century Gothic" pitchFamily="34" charset="0"/>
              </a:rPr>
              <a:t>и</a:t>
            </a:r>
            <a:r>
              <a:rPr lang="en-US" sz="1100" dirty="0" smtClean="0">
                <a:latin typeface="Century Gothic" pitchFamily="34" charset="0"/>
              </a:rPr>
              <a:t>Enterprise</a:t>
            </a:r>
            <a:endParaRPr lang="en-US" sz="1100" dirty="0">
              <a:latin typeface="Century Gothic" pitchFamily="34" charset="0"/>
            </a:endParaRP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Windows 8 Pro </a:t>
            </a:r>
            <a:r>
              <a:rPr lang="ru-RU" sz="1100" dirty="0" smtClean="0">
                <a:latin typeface="Century Gothic" pitchFamily="34" charset="0"/>
              </a:rPr>
              <a:t>и </a:t>
            </a:r>
            <a:r>
              <a:rPr lang="en-US" sz="1100" dirty="0" smtClean="0">
                <a:latin typeface="Century Gothic" pitchFamily="34" charset="0"/>
              </a:rPr>
              <a:t>Enterprise</a:t>
            </a:r>
            <a:endParaRPr lang="en-US" sz="1100" dirty="0">
              <a:latin typeface="Century Gothic" pitchFamily="34" charset="0"/>
            </a:endParaRP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Windows 10 Pro, Education </a:t>
            </a:r>
            <a:r>
              <a:rPr lang="ru-RU" sz="1100" dirty="0" smtClean="0">
                <a:latin typeface="Century Gothic" pitchFamily="34" charset="0"/>
              </a:rPr>
              <a:t>и </a:t>
            </a:r>
            <a:r>
              <a:rPr lang="en-US" sz="1100" dirty="0" smtClean="0">
                <a:latin typeface="Century Gothic" pitchFamily="34" charset="0"/>
              </a:rPr>
              <a:t>Enterprise</a:t>
            </a:r>
            <a:endParaRPr lang="en-US" sz="1100" dirty="0">
              <a:latin typeface="Century Gothic" pitchFamily="34" charset="0"/>
            </a:endParaRP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Windows Server 2008 R2 </a:t>
            </a:r>
            <a:r>
              <a:rPr lang="ru-RU" sz="1100" dirty="0" smtClean="0">
                <a:latin typeface="Century Gothic" pitchFamily="34" charset="0"/>
              </a:rPr>
              <a:t>и выше </a:t>
            </a:r>
            <a:r>
              <a:rPr lang="en-US" sz="1100" dirty="0" smtClean="0">
                <a:latin typeface="Century Gothic" pitchFamily="34" charset="0"/>
              </a:rPr>
              <a:t>(</a:t>
            </a:r>
            <a:r>
              <a:rPr lang="ru-RU" sz="1100" dirty="0" smtClean="0">
                <a:latin typeface="Century Gothic" pitchFamily="34" charset="0"/>
              </a:rPr>
              <a:t>за исключением версий </a:t>
            </a:r>
            <a:r>
              <a:rPr lang="en-US" sz="1100" dirty="0" smtClean="0">
                <a:latin typeface="Century Gothic" pitchFamily="34" charset="0"/>
              </a:rPr>
              <a:t>Server Core)</a:t>
            </a:r>
            <a:endParaRPr lang="en-US" sz="1100" dirty="0">
              <a:latin typeface="Century Gothic" pitchFamily="34" charset="0"/>
            </a:endParaRPr>
          </a:p>
          <a:p>
            <a:pPr marL="358775" lvl="3">
              <a:lnSpc>
                <a:spcPct val="114000"/>
              </a:lnSpc>
            </a:pPr>
            <a:endParaRPr lang="en-US" sz="1100" dirty="0">
              <a:latin typeface="Century Gothic" pitchFamily="34" charset="0"/>
            </a:endParaRPr>
          </a:p>
          <a:p>
            <a:pPr marL="228600" lvl="2" indent="-2286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Поддерживаемые типы аутентификации</a:t>
            </a:r>
            <a:r>
              <a:rPr lang="en-US" sz="1200" b="1" dirty="0" smtClean="0">
                <a:solidFill>
                  <a:srgbClr val="4D8EC6"/>
                </a:solidFill>
                <a:latin typeface="Century Gothic" pitchFamily="34" charset="0"/>
              </a:rPr>
              <a:t>: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TPM + PIN</a:t>
            </a: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Только </a:t>
            </a:r>
            <a:r>
              <a:rPr lang="en-US" sz="1100" dirty="0" smtClean="0">
                <a:latin typeface="Century Gothic" pitchFamily="34" charset="0"/>
              </a:rPr>
              <a:t>TPM</a:t>
            </a:r>
            <a:endParaRPr lang="en-US" sz="1100" dirty="0">
              <a:latin typeface="Century Gothic" pitchFamily="34" charset="0"/>
            </a:endParaRP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en-US" sz="1100" dirty="0" smtClean="0">
                <a:latin typeface="Century Gothic" pitchFamily="34" charset="0"/>
              </a:rPr>
              <a:t>USB</a:t>
            </a:r>
            <a:r>
              <a:rPr lang="ru-RU" sz="1100" dirty="0" smtClean="0">
                <a:latin typeface="Century Gothic" pitchFamily="34" charset="0"/>
              </a:rPr>
              <a:t>-устройства</a:t>
            </a:r>
            <a:endParaRPr lang="en-US" sz="1100" dirty="0">
              <a:latin typeface="Century Gothic" pitchFamily="34" charset="0"/>
            </a:endParaRP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Пароль</a:t>
            </a:r>
            <a:endParaRPr lang="en-US" sz="1100" dirty="0">
              <a:latin typeface="Century Gothic" pitchFamily="34" charset="0"/>
            </a:endParaRP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sz="1100" b="1" dirty="0">
                <a:latin typeface="Century Gothic" pitchFamily="34" charset="0"/>
              </a:rPr>
              <a:t>TPM </a:t>
            </a:r>
            <a:r>
              <a:rPr lang="ru-RU" sz="1100" dirty="0" smtClean="0">
                <a:latin typeface="Century Gothic" pitchFamily="34" charset="0"/>
              </a:rPr>
              <a:t>означает </a:t>
            </a:r>
            <a:r>
              <a:rPr lang="en-US" sz="1100" b="1" dirty="0" smtClean="0">
                <a:latin typeface="Century Gothic" pitchFamily="34" charset="0"/>
              </a:rPr>
              <a:t>Trusted </a:t>
            </a:r>
            <a:r>
              <a:rPr lang="en-US" sz="1100" b="1" dirty="0">
                <a:latin typeface="Century Gothic" pitchFamily="34" charset="0"/>
              </a:rPr>
              <a:t>Platform Module</a:t>
            </a: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Это чип. Присутствует не на всех компьютерах</a:t>
            </a:r>
            <a:r>
              <a:rPr lang="en-US" sz="1100" dirty="0" smtClean="0">
                <a:latin typeface="Century Gothic" pitchFamily="34" charset="0"/>
              </a:rPr>
              <a:t>. </a:t>
            </a:r>
            <a:endParaRPr lang="en-US" sz="1100" dirty="0">
              <a:latin typeface="Century Gothic" pitchFamily="34" charset="0"/>
            </a:endParaRPr>
          </a:p>
          <a:p>
            <a:pPr marL="685800" lvl="1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Позволяет хранить пароли. Предотвращает атаки доступа к памяти. Хакеры не могут извлечь пароль с компьютера, а потому не могут получить доступ к файлам, хранящимся на компьютере</a:t>
            </a:r>
            <a:r>
              <a:rPr lang="en-US" sz="1100" dirty="0" smtClean="0">
                <a:latin typeface="Century Gothic" pitchFamily="34" charset="0"/>
              </a:rPr>
              <a:t>.</a:t>
            </a:r>
            <a:endParaRPr lang="en-US" sz="11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E74BF4-9905-4538-AD13-73D5BB9CB276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15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540" name="Title 4"/>
          <p:cNvSpPr txBox="1">
            <a:spLocks/>
          </p:cNvSpPr>
          <p:nvPr/>
        </p:nvSpPr>
        <p:spPr bwMode="auto">
          <a:xfrm>
            <a:off x="468313" y="392113"/>
            <a:ext cx="82073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Требуется вмешательство пользователя</a:t>
            </a:r>
            <a:endParaRPr lang="en-GB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pic>
        <p:nvPicPr>
          <p:cNvPr id="2" name="Picture 1" descr="C:\Users\Paz\Downloads\StartProtectingComputerPIN_Russian.jpg"/>
          <p:cNvPicPr>
            <a:picLocks noChangeAspect="1" noChangeArrowheads="1"/>
          </p:cNvPicPr>
          <p:nvPr/>
        </p:nvPicPr>
        <p:blipFill>
          <a:blip r:embed="rId3" cstate="print"/>
          <a:srcRect l="884" t="773" r="817" b="1655"/>
          <a:stretch>
            <a:fillRect/>
          </a:stretch>
        </p:blipFill>
        <p:spPr bwMode="auto">
          <a:xfrm>
            <a:off x="1245476" y="1371600"/>
            <a:ext cx="6432331" cy="3894083"/>
          </a:xfrm>
          <a:prstGeom prst="rect">
            <a:avLst/>
          </a:prstGeom>
          <a:noFill/>
          <a:ln>
            <a:solidFill>
              <a:srgbClr val="2B353E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C46049-8961-4A87-9211-332EFB0D4A86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16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588" name="Title 4"/>
          <p:cNvSpPr txBox="1">
            <a:spLocks/>
          </p:cNvSpPr>
          <p:nvPr/>
        </p:nvSpPr>
        <p:spPr bwMode="auto">
          <a:xfrm>
            <a:off x="468313" y="392113"/>
            <a:ext cx="82073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Преимущества </a:t>
            </a:r>
            <a:r>
              <a:rPr lang="es-ES" sz="3000" dirty="0" smtClean="0">
                <a:solidFill>
                  <a:srgbClr val="5D6775"/>
                </a:solidFill>
                <a:latin typeface="Century Gothic" pitchFamily="34" charset="0"/>
              </a:rPr>
              <a:t>Panda </a:t>
            </a:r>
            <a:r>
              <a:rPr lang="es-ES" sz="3000" dirty="0">
                <a:solidFill>
                  <a:srgbClr val="5D6775"/>
                </a:solidFill>
                <a:latin typeface="Century Gothic" pitchFamily="34" charset="0"/>
              </a:rPr>
              <a:t>Full Encryption</a:t>
            </a:r>
            <a:endParaRPr lang="en-GB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611188" y="1052513"/>
            <a:ext cx="80645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Предотвращение </a:t>
            </a:r>
            <a:r>
              <a:rPr lang="ru-RU" sz="1200" b="1" dirty="0" smtClean="0">
                <a:solidFill>
                  <a:srgbClr val="2B353E"/>
                </a:solidFill>
                <a:latin typeface="Century Gothic" pitchFamily="34" charset="0"/>
              </a:rPr>
              <a:t>кражи</a:t>
            </a:r>
            <a:r>
              <a:rPr lang="en-US" sz="1200" b="1" dirty="0" smtClean="0">
                <a:solidFill>
                  <a:srgbClr val="2B353E"/>
                </a:solidFill>
                <a:latin typeface="Century Gothic" pitchFamily="34" charset="0"/>
              </a:rPr>
              <a:t>, </a:t>
            </a:r>
            <a:r>
              <a:rPr lang="ru-RU" sz="1200" b="1" dirty="0" smtClean="0">
                <a:solidFill>
                  <a:srgbClr val="2B353E"/>
                </a:solidFill>
                <a:latin typeface="Century Gothic" pitchFamily="34" charset="0"/>
              </a:rPr>
              <a:t>потери и несанкционированного доступа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к ноутбукам, рабочим станциям и серверам без участия пользователей</a:t>
            </a:r>
            <a:r>
              <a:rPr lang="en-US" sz="1200" dirty="0" smtClean="0">
                <a:solidFill>
                  <a:srgbClr val="2B353E"/>
                </a:solidFill>
                <a:latin typeface="Century Gothic" pitchFamily="34" charset="0"/>
              </a:rPr>
              <a:t>.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Данные зашифрованы, к ним нельзя получить доступ без пароля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Используется функция шифрования, встроенная в операционную систему, что обеспечивает совместимость и производительность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Хранение </a:t>
            </a:r>
            <a:r>
              <a:rPr lang="ru-RU" sz="1200" b="1" dirty="0" smtClean="0">
                <a:solidFill>
                  <a:srgbClr val="2B353E"/>
                </a:solidFill>
                <a:latin typeface="Century Gothic" pitchFamily="34" charset="0"/>
              </a:rPr>
              <a:t>ключей восстановления</a:t>
            </a:r>
            <a:r>
              <a:rPr lang="en-US" sz="1200" dirty="0" smtClean="0">
                <a:solidFill>
                  <a:srgbClr val="2B353E"/>
                </a:solidFill>
                <a:latin typeface="Century Gothic" pitchFamily="34" charset="0"/>
              </a:rPr>
              <a:t>.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Требуются в случае</a:t>
            </a:r>
            <a:r>
              <a:rPr lang="en-US" sz="1200" dirty="0" smtClean="0">
                <a:solidFill>
                  <a:srgbClr val="2B353E"/>
                </a:solidFill>
                <a:latin typeface="Century Gothic" pitchFamily="34" charset="0"/>
              </a:rPr>
              <a:t>: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Забыли пароль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Изменения в аппаратном обеспечении, изменения в последовательности дисков при загрузке системы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 smtClean="0">
                <a:solidFill>
                  <a:srgbClr val="2B353E"/>
                </a:solidFill>
                <a:latin typeface="Century Gothic" pitchFamily="34" charset="0"/>
              </a:rPr>
              <a:t>Значительно ниже ущерб</a:t>
            </a:r>
            <a:r>
              <a:rPr lang="en-US" sz="1200" b="1" dirty="0" smtClean="0">
                <a:solidFill>
                  <a:srgbClr val="2B353E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при нарушении данных в случае потери или кражи дисков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 smtClean="0">
                <a:solidFill>
                  <a:srgbClr val="2B353E"/>
                </a:solidFill>
                <a:latin typeface="Century Gothic" pitchFamily="34" charset="0"/>
              </a:rPr>
              <a:t>Соответствие требованиям закона </a:t>
            </a: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по защите данных во многих странах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 smtClean="0">
                <a:solidFill>
                  <a:srgbClr val="2B353E"/>
                </a:solidFill>
                <a:latin typeface="Century Gothic" pitchFamily="34" charset="0"/>
              </a:rPr>
              <a:t>Централизованное управление</a:t>
            </a:r>
            <a:r>
              <a:rPr lang="en-US" sz="1200" b="1" dirty="0" smtClean="0">
                <a:solidFill>
                  <a:srgbClr val="2B353E"/>
                </a:solidFill>
                <a:latin typeface="Century Gothic" pitchFamily="34" charset="0"/>
              </a:rPr>
              <a:t>: 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Возможность централизованного применения </a:t>
            </a:r>
            <a:r>
              <a:rPr lang="ru-RU" sz="1200" b="1" dirty="0" smtClean="0">
                <a:solidFill>
                  <a:srgbClr val="2B353E"/>
                </a:solidFill>
                <a:latin typeface="Century Gothic" pitchFamily="34" charset="0"/>
              </a:rPr>
              <a:t>политик шифрования</a:t>
            </a:r>
            <a:endParaRPr lang="en-US" sz="1200" b="1" dirty="0">
              <a:solidFill>
                <a:srgbClr val="2B353E"/>
              </a:solidFill>
              <a:latin typeface="Century Gothic" pitchFamily="34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Простая </a:t>
            </a:r>
            <a:r>
              <a:rPr lang="ru-RU" sz="1200" b="1" dirty="0" smtClean="0">
                <a:solidFill>
                  <a:srgbClr val="2B353E"/>
                </a:solidFill>
                <a:latin typeface="Century Gothic" pitchFamily="34" charset="0"/>
              </a:rPr>
              <a:t>установка без дополнительных расходов</a:t>
            </a:r>
            <a:r>
              <a:rPr lang="en-US" sz="1200" b="1" dirty="0" smtClean="0">
                <a:solidFill>
                  <a:srgbClr val="2B353E"/>
                </a:solidFill>
                <a:latin typeface="Century Gothic" pitchFamily="34" charset="0"/>
              </a:rPr>
              <a:t>:</a:t>
            </a:r>
            <a:endParaRPr lang="en-US" sz="1200" b="1" dirty="0">
              <a:solidFill>
                <a:srgbClr val="2B353E"/>
              </a:solidFill>
              <a:latin typeface="Century Gothic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Единый агент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rgbClr val="2B353E"/>
                </a:solidFill>
                <a:latin typeface="Century Gothic" pitchFamily="34" charset="0"/>
              </a:rPr>
              <a:t>Не требуется устанавливать дополнительные серверы</a:t>
            </a: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  <a:p>
            <a:pPr marL="628650" lvl="1" indent="-171450">
              <a:lnSpc>
                <a:spcPct val="150000"/>
              </a:lnSpc>
            </a:pPr>
            <a:endParaRPr lang="en-US" sz="1200" dirty="0">
              <a:solidFill>
                <a:srgbClr val="2B353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ítulo 1"/>
          <p:cNvSpPr>
            <a:spLocks noGrp="1"/>
          </p:cNvSpPr>
          <p:nvPr>
            <p:ph type="ctrTitle"/>
          </p:nvPr>
        </p:nvSpPr>
        <p:spPr>
          <a:xfrm>
            <a:off x="590550" y="404813"/>
            <a:ext cx="8013700" cy="1617662"/>
          </a:xfrm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69634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90550" y="2205038"/>
            <a:ext cx="80137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  <p:sp>
        <p:nvSpPr>
          <p:cNvPr id="4" name="Rectángulo 3">
            <a:extLst/>
          </p:cNvPr>
          <p:cNvSpPr/>
          <p:nvPr/>
        </p:nvSpPr>
        <p:spPr>
          <a:xfrm>
            <a:off x="0" y="0"/>
            <a:ext cx="9144000" cy="6813550"/>
          </a:xfrm>
          <a:prstGeom prst="rect">
            <a:avLst/>
          </a:prstGeom>
          <a:solidFill>
            <a:srgbClr val="2B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9636" name="1 Título"/>
          <p:cNvSpPr txBox="1">
            <a:spLocks/>
          </p:cNvSpPr>
          <p:nvPr/>
        </p:nvSpPr>
        <p:spPr bwMode="auto">
          <a:xfrm>
            <a:off x="620713" y="5830888"/>
            <a:ext cx="39227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Презентация модуля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9637" name="Gráfico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13" y="671513"/>
            <a:ext cx="1323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Gráfico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84313"/>
            <a:ext cx="4419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1 Título"/>
          <p:cNvSpPr txBox="1">
            <a:spLocks/>
          </p:cNvSpPr>
          <p:nvPr/>
        </p:nvSpPr>
        <p:spPr bwMode="auto">
          <a:xfrm>
            <a:off x="703263" y="2925763"/>
            <a:ext cx="7397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Политика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лицензирования</a:t>
            </a:r>
            <a:endParaRPr lang="es-E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Subtítulo 5">
            <a:extLst/>
          </p:cNvPr>
          <p:cNvSpPr txBox="1">
            <a:spLocks/>
          </p:cNvSpPr>
          <p:nvPr/>
        </p:nvSpPr>
        <p:spPr>
          <a:xfrm>
            <a:off x="722313" y="3613150"/>
            <a:ext cx="4929187" cy="9366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">
              <a:solidFill>
                <a:srgbClr val="BFBFBF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000">
              <a:solidFill>
                <a:srgbClr val="BFBFB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2232A7-4194-47A2-9CAC-7CD08E28EFDE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18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0659" name="Title 4"/>
          <p:cNvSpPr txBox="1">
            <a:spLocks/>
          </p:cNvSpPr>
          <p:nvPr/>
        </p:nvSpPr>
        <p:spPr bwMode="auto">
          <a:xfrm>
            <a:off x="468313" y="392113"/>
            <a:ext cx="82073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Модель лицензирования</a:t>
            </a:r>
            <a:endParaRPr lang="en-GB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611188" y="1125538"/>
            <a:ext cx="7921625" cy="50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Продается как модуль к основному продукту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Продается только с основным продуктом, например, </a:t>
            </a:r>
            <a:r>
              <a:rPr lang="en-US" sz="1100" dirty="0" smtClean="0">
                <a:latin typeface="Century Gothic" pitchFamily="34" charset="0"/>
              </a:rPr>
              <a:t>Panda Adaptive Defense 360. 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Продается на тот же период времени, что и основной продукт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endParaRPr lang="en-US" sz="1100" dirty="0">
              <a:solidFill>
                <a:srgbClr val="FF0000"/>
              </a:solidFill>
              <a:latin typeface="Century Gothic" pitchFamily="34" charset="0"/>
            </a:endParaRPr>
          </a:p>
          <a:p>
            <a:pPr marL="184150" lvl="2" indent="-282575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Данный модуль может быть продан с меньшим количеством лицензий,</a:t>
            </a:r>
            <a:r>
              <a:rPr lang="en-US" sz="1200" b="1" dirty="0" smtClean="0">
                <a:solidFill>
                  <a:srgbClr val="4D8EC6"/>
                </a:solidFill>
                <a:latin typeface="Century Gothic" pitchFamily="34" charset="0"/>
              </a:rPr>
              <a:t> </a:t>
            </a:r>
            <a:r>
              <a:rPr lang="ru-RU" sz="1100" dirty="0" smtClean="0">
                <a:latin typeface="Century Gothic" pitchFamily="34" charset="0"/>
              </a:rPr>
              <a:t>чем у основного продукта, потому что</a:t>
            </a:r>
            <a:r>
              <a:rPr lang="en-US" sz="1100" dirty="0" smtClean="0">
                <a:latin typeface="Century Gothic" pitchFamily="34" charset="0"/>
              </a:rPr>
              <a:t>: 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en-US" sz="1100" dirty="0" err="1">
                <a:latin typeface="Century Gothic" pitchFamily="34" charset="0"/>
              </a:rPr>
              <a:t>BitLocker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ru-RU" sz="1100" dirty="0" smtClean="0">
                <a:latin typeface="Century Gothic" pitchFamily="34" charset="0"/>
              </a:rPr>
              <a:t>не поддерживает все версии </a:t>
            </a:r>
            <a:r>
              <a:rPr lang="en-US" sz="1100" dirty="0" smtClean="0">
                <a:latin typeface="Century Gothic" pitchFamily="34" charset="0"/>
              </a:rPr>
              <a:t>Windows (</a:t>
            </a:r>
            <a:r>
              <a:rPr lang="ru-RU" sz="1100" dirty="0" smtClean="0">
                <a:latin typeface="Century Gothic" pitchFamily="34" charset="0"/>
              </a:rPr>
              <a:t>поддерживается примерно на половине компьютеров пользователей</a:t>
            </a:r>
            <a:r>
              <a:rPr lang="en-US" sz="1100" dirty="0" smtClean="0">
                <a:latin typeface="Century Gothic" pitchFamily="34" charset="0"/>
              </a:rPr>
              <a:t>)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Модуль </a:t>
            </a:r>
            <a:r>
              <a:rPr lang="en-US" sz="1100" dirty="0" smtClean="0">
                <a:latin typeface="Century Gothic" pitchFamily="34" charset="0"/>
              </a:rPr>
              <a:t>Full </a:t>
            </a:r>
            <a:r>
              <a:rPr lang="en-US" sz="1100" dirty="0">
                <a:latin typeface="Century Gothic" pitchFamily="34" charset="0"/>
              </a:rPr>
              <a:t>Encryption </a:t>
            </a:r>
            <a:r>
              <a:rPr lang="ru-RU" sz="1100" dirty="0" smtClean="0">
                <a:latin typeface="Century Gothic" pitchFamily="34" charset="0"/>
              </a:rPr>
              <a:t>Вам может потребоваться только для ноутбуков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</a:pPr>
            <a:endParaRPr lang="en-US" sz="1100" dirty="0">
              <a:latin typeface="Century Gothic" pitchFamily="34" charset="0"/>
            </a:endParaRPr>
          </a:p>
          <a:p>
            <a:pPr marL="184150" lvl="2" indent="-282575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Модуль </a:t>
            </a:r>
            <a:r>
              <a:rPr lang="en-US" sz="1100" dirty="0" smtClean="0">
                <a:latin typeface="Century Gothic" pitchFamily="34" charset="0"/>
              </a:rPr>
              <a:t>Panda </a:t>
            </a:r>
            <a:r>
              <a:rPr lang="en-US" sz="1100" dirty="0">
                <a:latin typeface="Century Gothic" pitchFamily="34" charset="0"/>
              </a:rPr>
              <a:t>Full Encryption </a:t>
            </a:r>
            <a:r>
              <a:rPr lang="ru-RU" sz="1100" dirty="0" smtClean="0">
                <a:latin typeface="Century Gothic" pitchFamily="34" charset="0"/>
              </a:rPr>
              <a:t>продается </a:t>
            </a: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только с основным продуктом на платформе </a:t>
            </a:r>
            <a:r>
              <a:rPr lang="en-US" sz="1200" b="1" dirty="0" err="1" smtClean="0">
                <a:solidFill>
                  <a:srgbClr val="4D8EC6"/>
                </a:solidFill>
                <a:latin typeface="Century Gothic" pitchFamily="34" charset="0"/>
              </a:rPr>
              <a:t>Aether</a:t>
            </a:r>
            <a:r>
              <a:rPr lang="en-US" sz="1100" dirty="0">
                <a:latin typeface="Century Gothic" pitchFamily="34" charset="0"/>
              </a:rPr>
              <a:t>:</a:t>
            </a:r>
          </a:p>
          <a:p>
            <a:pPr marL="923925" lvl="4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Panda Endpoint Protection</a:t>
            </a:r>
          </a:p>
          <a:p>
            <a:pPr marL="923925" lvl="4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Panda Endpoint Protection Plus</a:t>
            </a:r>
          </a:p>
          <a:p>
            <a:pPr marL="923925" lvl="4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Panda Adaptive Defense </a:t>
            </a:r>
          </a:p>
          <a:p>
            <a:pPr marL="923925" lvl="4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Panda Adaptive Defense 360</a:t>
            </a:r>
          </a:p>
          <a:p>
            <a:pPr marL="923925" lvl="4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Panda Fusion 360</a:t>
            </a:r>
          </a:p>
          <a:p>
            <a:pPr marL="923925" lvl="4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en-US" sz="1100" dirty="0">
                <a:latin typeface="Century Gothic" pitchFamily="34" charset="0"/>
              </a:rPr>
              <a:t>Panda Fusion</a:t>
            </a:r>
          </a:p>
          <a:p>
            <a:pPr marL="923925" lvl="4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endParaRPr lang="en-US" sz="4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Если ваш основной продукт </a:t>
            </a:r>
            <a:r>
              <a:rPr lang="en-US" sz="1100" dirty="0" smtClean="0">
                <a:latin typeface="Century Gothic" pitchFamily="34" charset="0"/>
              </a:rPr>
              <a:t>Panda </a:t>
            </a:r>
            <a:r>
              <a:rPr lang="ru-RU" sz="1100" dirty="0" smtClean="0">
                <a:latin typeface="Century Gothic" pitchFamily="34" charset="0"/>
              </a:rPr>
              <a:t>на платформе </a:t>
            </a:r>
            <a:r>
              <a:rPr lang="en-US" sz="1100" dirty="0" err="1" smtClean="0">
                <a:latin typeface="Century Gothic" pitchFamily="34" charset="0"/>
              </a:rPr>
              <a:t>Aether</a:t>
            </a:r>
            <a:r>
              <a:rPr lang="ru-RU" sz="1100" dirty="0" smtClean="0">
                <a:latin typeface="Century Gothic" pitchFamily="34" charset="0"/>
              </a:rPr>
              <a:t>, то Вы можете бесплатно попробовать </a:t>
            </a:r>
            <a:r>
              <a:rPr lang="ru-RU" sz="1100" dirty="0" err="1" smtClean="0">
                <a:latin typeface="Century Gothic" pitchFamily="34" charset="0"/>
              </a:rPr>
              <a:t>триал-лицензии</a:t>
            </a:r>
            <a:endParaRPr lang="en-US" sz="1100" dirty="0">
              <a:latin typeface="Century Gothic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Модуль НЕ продается в виде отдельного продукта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 marL="228600" indent="-228600">
              <a:lnSpc>
                <a:spcPct val="150000"/>
              </a:lnSpc>
            </a:pPr>
            <a:endParaRPr lang="es-ES" sz="1200" b="1" dirty="0">
              <a:solidFill>
                <a:srgbClr val="4D8EC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D15D6E-4277-479C-B7FD-385BCEDDA5C0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19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2707" name="Title 4"/>
          <p:cNvSpPr txBox="1">
            <a:spLocks/>
          </p:cNvSpPr>
          <p:nvPr/>
        </p:nvSpPr>
        <p:spPr bwMode="auto">
          <a:xfrm>
            <a:off x="468313" y="392113"/>
            <a:ext cx="82073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Модель лицензирования</a:t>
            </a:r>
            <a:endParaRPr lang="en-GB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72709" name="2 CuadroTexto"/>
          <p:cNvSpPr txBox="1">
            <a:spLocks noChangeArrowheads="1"/>
          </p:cNvSpPr>
          <p:nvPr/>
        </p:nvSpPr>
        <p:spPr bwMode="auto">
          <a:xfrm>
            <a:off x="611188" y="1289050"/>
            <a:ext cx="7921625" cy="353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Компьютеры с истекшими лицензиями не будут дешифрованы</a:t>
            </a:r>
            <a:endParaRPr lang="en-US" sz="1200" b="1" dirty="0">
              <a:solidFill>
                <a:srgbClr val="4D8EC6"/>
              </a:solidFill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Для </a:t>
            </a:r>
            <a:r>
              <a:rPr lang="ru-RU" sz="1100" dirty="0" err="1" smtClean="0">
                <a:latin typeface="Century Gothic" pitchFamily="34" charset="0"/>
              </a:rPr>
              <a:t>триал-лицензий</a:t>
            </a:r>
            <a:r>
              <a:rPr lang="ru-RU" sz="1100" dirty="0" smtClean="0">
                <a:latin typeface="Century Gothic" pitchFamily="34" charset="0"/>
              </a:rPr>
              <a:t> рекомендуется пробовать шифрование на 1-2 компьютерах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b="1" dirty="0" smtClean="0">
                <a:latin typeface="Century Gothic" pitchFamily="34" charset="0"/>
              </a:rPr>
              <a:t>Необходимо расшифровывать компьютеры до момента окончания срока лицензий (</a:t>
            </a:r>
            <a:r>
              <a:rPr lang="ru-RU" sz="1100" b="1" dirty="0" err="1" smtClean="0">
                <a:latin typeface="Century Gothic" pitchFamily="34" charset="0"/>
              </a:rPr>
              <a:t>триал</a:t>
            </a:r>
            <a:r>
              <a:rPr lang="ru-RU" sz="1100" b="1" dirty="0" smtClean="0">
                <a:latin typeface="Century Gothic" pitchFamily="34" charset="0"/>
              </a:rPr>
              <a:t> или коммерческих),</a:t>
            </a:r>
            <a:r>
              <a:rPr lang="en-US" sz="1100" b="1" dirty="0" smtClean="0">
                <a:latin typeface="Century Gothic" pitchFamily="34" charset="0"/>
              </a:rPr>
              <a:t> </a:t>
            </a:r>
            <a:r>
              <a:rPr lang="ru-RU" sz="1100" dirty="0" smtClean="0">
                <a:latin typeface="Century Gothic" pitchFamily="34" charset="0"/>
              </a:rPr>
              <a:t>если Вы не планируете покупать или продлевать лицензии</a:t>
            </a:r>
            <a:endParaRPr lang="en-US" sz="1100" dirty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endParaRPr lang="en-US" sz="1100" dirty="0">
              <a:latin typeface="Century Gothic" pitchFamily="34" charset="0"/>
            </a:endParaRP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Доступные лицензии:</a:t>
            </a:r>
            <a:endParaRPr lang="en-US" sz="1200" b="1" dirty="0" smtClean="0">
              <a:solidFill>
                <a:srgbClr val="4D8EC6"/>
              </a:solidFill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Бесплатные </a:t>
            </a:r>
            <a:r>
              <a:rPr lang="ru-RU" sz="1100" dirty="0" err="1" smtClean="0">
                <a:latin typeface="Century Gothic" pitchFamily="34" charset="0"/>
              </a:rPr>
              <a:t>триал-лицензии</a:t>
            </a:r>
            <a:r>
              <a:rPr lang="ru-RU" sz="1100" dirty="0" smtClean="0">
                <a:latin typeface="Century Gothic" pitchFamily="34" charset="0"/>
              </a:rPr>
              <a:t>: 1 месяц</a:t>
            </a: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Коммерческие лицензии на 1, 2 или 3 года</a:t>
            </a: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endParaRPr lang="ru-RU" sz="1100" dirty="0" smtClean="0">
              <a:latin typeface="Century Gothic" pitchFamily="34" charset="0"/>
            </a:endParaRP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ru-RU" sz="1200" b="1" dirty="0" smtClean="0">
                <a:solidFill>
                  <a:srgbClr val="4D8EC6"/>
                </a:solidFill>
                <a:latin typeface="Century Gothic" pitchFamily="34" charset="0"/>
              </a:rPr>
              <a:t>Цена:</a:t>
            </a:r>
            <a:endParaRPr lang="en-US" sz="1200" b="1" dirty="0" smtClean="0">
              <a:solidFill>
                <a:srgbClr val="4D8EC6"/>
              </a:solidFill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Цена зависит от количества лицензий и их срока действия</a:t>
            </a: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Уточняйте цену у Вашего поставщика</a:t>
            </a: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endParaRPr lang="ru-RU" sz="1100" dirty="0" smtClean="0">
              <a:latin typeface="Century Gothic" pitchFamily="34" charset="0"/>
            </a:endParaRPr>
          </a:p>
          <a:p>
            <a:pPr marL="466725" lvl="3" indent="-107950">
              <a:lnSpc>
                <a:spcPct val="114000"/>
              </a:lnSpc>
              <a:spcBef>
                <a:spcPts val="200"/>
              </a:spcBef>
              <a:buFont typeface="Arial" charset="0"/>
              <a:buChar char="•"/>
            </a:pPr>
            <a:endParaRPr lang="en-US" sz="1100" dirty="0" smtClean="0">
              <a:latin typeface="Century Gothic" pitchFamily="34" charset="0"/>
            </a:endParaRPr>
          </a:p>
          <a:p>
            <a:pPr marL="0" lvl="2">
              <a:lnSpc>
                <a:spcPct val="114000"/>
              </a:lnSpc>
              <a:spcBef>
                <a:spcPts val="200"/>
              </a:spcBef>
            </a:pPr>
            <a:endParaRPr lang="es-ES" sz="1200" b="1" dirty="0">
              <a:solidFill>
                <a:srgbClr val="4D8EC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9" name="Object 39"/>
          <p:cNvGraphicFramePr>
            <a:graphicFrameLocks noChangeAspect="1"/>
          </p:cNvGraphicFramePr>
          <p:nvPr/>
        </p:nvGraphicFramePr>
        <p:xfrm>
          <a:off x="3995738" y="549275"/>
          <a:ext cx="4822825" cy="4262438"/>
        </p:xfrm>
        <a:graphic>
          <a:graphicData uri="http://schemas.openxmlformats.org/presentationml/2006/ole">
            <p:oleObj spid="_x0000_s5192" r:id="rId3" imgW="5892063" imgH="5206349" progId="">
              <p:embed/>
            </p:oleObj>
          </a:graphicData>
        </a:graphic>
      </p:graphicFrame>
      <p:sp>
        <p:nvSpPr>
          <p:cNvPr id="5161" name="Título 1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944563"/>
          </a:xfrm>
        </p:spPr>
        <p:txBody>
          <a:bodyPr/>
          <a:lstStyle/>
          <a:p>
            <a:pPr eaLnBrk="1" hangingPunct="1"/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5162" name="Marcador de contenido 2"/>
          <p:cNvSpPr>
            <a:spLocks noGrp="1"/>
          </p:cNvSpPr>
          <p:nvPr>
            <p:ph sz="quarter" idx="4"/>
          </p:nvPr>
        </p:nvSpPr>
        <p:spPr bwMode="auto">
          <a:xfrm>
            <a:off x="468313" y="1125538"/>
            <a:ext cx="4608512" cy="453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entury Gothic" pitchFamily="34" charset="0"/>
              <a:buAutoNum type="arabicPeriod"/>
            </a:pPr>
            <a:r>
              <a:rPr lang="ru-RU" dirty="0" smtClean="0"/>
              <a:t>Проблемы и возможности по защите данных</a:t>
            </a:r>
            <a:endParaRPr lang="en-US" dirty="0"/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ru-RU" dirty="0" smtClean="0"/>
              <a:t>Почему необходимы решения для шифрования</a:t>
            </a:r>
            <a:r>
              <a:rPr lang="en-US" dirty="0" smtClean="0"/>
              <a:t>?</a:t>
            </a:r>
            <a:endParaRPr lang="en-US" dirty="0"/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en-US" dirty="0"/>
              <a:t>Panda Full Encryption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dirty="0" smtClean="0"/>
              <a:t>Что это такое</a:t>
            </a:r>
            <a:r>
              <a:rPr lang="en-US" dirty="0" smtClean="0"/>
              <a:t>?</a:t>
            </a:r>
            <a:endParaRPr lang="en-US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ru-RU" dirty="0" smtClean="0"/>
              <a:t>Ключевые функции</a:t>
            </a:r>
            <a:endParaRPr lang="en-US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ru-RU" dirty="0" smtClean="0"/>
              <a:t>Преимущества</a:t>
            </a:r>
            <a:endParaRPr lang="en-US" dirty="0"/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ru-RU" dirty="0" smtClean="0"/>
              <a:t>Политика лицензирования</a:t>
            </a:r>
            <a:endParaRPr lang="es-ES" dirty="0"/>
          </a:p>
        </p:txBody>
      </p:sp>
      <p:sp>
        <p:nvSpPr>
          <p:cNvPr id="5163" name="Marcador de fech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D14FC-7D3C-4B19-8C04-B456CFD3B1B4}" type="datetime1">
              <a:rPr lang="es-ES">
                <a:solidFill>
                  <a:srgbClr val="A6A6A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17/04/2019</a:t>
            </a:fld>
            <a:endParaRPr lang="es-ES">
              <a:solidFill>
                <a:srgbClr val="A6A6A6"/>
              </a:solidFill>
              <a:cs typeface="Arial" charset="0"/>
            </a:endParaRPr>
          </a:p>
        </p:txBody>
      </p:sp>
      <p:sp>
        <p:nvSpPr>
          <p:cNvPr id="5164" name="Marcador de pie de página 4"/>
          <p:cNvSpPr>
            <a:spLocks noGrp="1"/>
          </p:cNvSpPr>
          <p:nvPr>
            <p:ph type="ftr" sz="quarter" idx="11"/>
          </p:nvPr>
        </p:nvSpPr>
        <p:spPr bwMode="auto">
          <a:xfrm>
            <a:off x="611188" y="6426200"/>
            <a:ext cx="4176712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rgbClr val="A6A6A6"/>
                </a:solidFill>
                <a:cs typeface="Arial" charset="0"/>
              </a:rPr>
              <a:t>Panda Full Encryption</a:t>
            </a:r>
            <a:endParaRPr lang="en-US">
              <a:solidFill>
                <a:srgbClr val="A6A6A6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A6A6A6"/>
              </a:solidFill>
              <a:cs typeface="Arial" charset="0"/>
            </a:endParaRPr>
          </a:p>
        </p:txBody>
      </p:sp>
      <p:sp>
        <p:nvSpPr>
          <p:cNvPr id="5165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E6567-9BB5-4E6E-BD7F-9EF58B424991}" type="slidenum">
              <a:rPr lang="es-ES">
                <a:solidFill>
                  <a:srgbClr val="A6A6A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>
              <a:solidFill>
                <a:srgbClr val="A6A6A6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6" name="1 Título"/>
          <p:cNvSpPr>
            <a:spLocks noGrp="1"/>
          </p:cNvSpPr>
          <p:nvPr>
            <p:ph type="ctrTitle"/>
          </p:nvPr>
        </p:nvSpPr>
        <p:spPr>
          <a:xfrm>
            <a:off x="468313" y="1916113"/>
            <a:ext cx="8012112" cy="1617662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Спасибо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10277" name="Marcador de pie de página 3"/>
          <p:cNvSpPr txBox="1">
            <a:spLocks/>
          </p:cNvSpPr>
          <p:nvPr/>
        </p:nvSpPr>
        <p:spPr bwMode="auto">
          <a:xfrm>
            <a:off x="384175" y="6408738"/>
            <a:ext cx="45021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200" dirty="0">
                <a:solidFill>
                  <a:srgbClr val="5D6775"/>
                </a:solidFill>
                <a:latin typeface="Century Gothic" pitchFamily="34" charset="0"/>
              </a:rPr>
              <a:t>Panda Full Encryption</a:t>
            </a:r>
            <a:endParaRPr lang="en-US" sz="12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graphicFrame>
        <p:nvGraphicFramePr>
          <p:cNvPr id="10274" name="Object 34"/>
          <p:cNvGraphicFramePr>
            <a:graphicFrameLocks noChangeAspect="1"/>
          </p:cNvGraphicFramePr>
          <p:nvPr/>
        </p:nvGraphicFramePr>
        <p:xfrm>
          <a:off x="387350" y="223838"/>
          <a:ext cx="830263" cy="828675"/>
        </p:xfrm>
        <a:graphic>
          <a:graphicData uri="http://schemas.openxmlformats.org/presentationml/2006/ole">
            <p:oleObj spid="_x0000_s10307" r:id="rId3" imgW="5079365" imgH="5079365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s-E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itchFamily="34" charset="0"/>
              </a:rPr>
              <a:t>sales@rus.pandasecurity.com</a:t>
            </a:r>
            <a:br>
              <a:rPr lang="en-US" altLang="es-E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itchFamily="34" charset="0"/>
              </a:rPr>
            </a:br>
            <a:r>
              <a:rPr lang="en-US" altLang="es-E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itchFamily="34" charset="0"/>
              </a:rPr>
              <a:t>+7 (495) </a:t>
            </a:r>
            <a:r>
              <a:rPr lang="en-US" altLang="es-E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itchFamily="34" charset="0"/>
              </a:rPr>
              <a:t>105-94-51</a:t>
            </a:r>
          </a:p>
          <a:p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itchFamily="34" charset="0"/>
                <a:hlinkClick r:id="rId4"/>
              </a:rPr>
              <a:t>www.cloudav.ru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itchFamily="34" charset="0"/>
                <a:hlinkClick r:id="rId5"/>
              </a:rPr>
              <a:t>www.pandasecurity.com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itchFamily="34" charset="0"/>
              </a:rPr>
              <a:t> 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ctrTitle"/>
          </p:nvPr>
        </p:nvSpPr>
        <p:spPr>
          <a:xfrm>
            <a:off x="590550" y="404813"/>
            <a:ext cx="8013700" cy="1617662"/>
          </a:xfrm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40962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90550" y="2205038"/>
            <a:ext cx="80137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  <p:sp>
        <p:nvSpPr>
          <p:cNvPr id="4" name="Rectángulo 3">
            <a:extLst/>
          </p:cNvPr>
          <p:cNvSpPr/>
          <p:nvPr/>
        </p:nvSpPr>
        <p:spPr>
          <a:xfrm>
            <a:off x="0" y="0"/>
            <a:ext cx="9144000" cy="6813550"/>
          </a:xfrm>
          <a:prstGeom prst="rect">
            <a:avLst/>
          </a:prstGeom>
          <a:solidFill>
            <a:srgbClr val="2B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964" name="1 Título"/>
          <p:cNvSpPr txBox="1">
            <a:spLocks/>
          </p:cNvSpPr>
          <p:nvPr/>
        </p:nvSpPr>
        <p:spPr bwMode="auto">
          <a:xfrm>
            <a:off x="620713" y="5830888"/>
            <a:ext cx="39227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Презентация модуля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0965" name="Gráfico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13" y="671513"/>
            <a:ext cx="1323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Gráfico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113" y="1476375"/>
            <a:ext cx="4419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1 Título"/>
          <p:cNvSpPr txBox="1">
            <a:spLocks/>
          </p:cNvSpPr>
          <p:nvPr/>
        </p:nvSpPr>
        <p:spPr bwMode="auto">
          <a:xfrm>
            <a:off x="684213" y="2924175"/>
            <a:ext cx="5956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Проблемы и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возможности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68" name="Subtítulo 5"/>
          <p:cNvSpPr txBox="1">
            <a:spLocks/>
          </p:cNvSpPr>
          <p:nvPr/>
        </p:nvSpPr>
        <p:spPr bwMode="auto">
          <a:xfrm>
            <a:off x="684213" y="4149725"/>
            <a:ext cx="49291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rgbClr val="BFBFBF"/>
                </a:solidFill>
                <a:latin typeface="Century Gothic" pitchFamily="34" charset="0"/>
              </a:rPr>
              <a:t>по защите данных</a:t>
            </a:r>
            <a:endParaRPr lang="es-ES" dirty="0">
              <a:solidFill>
                <a:srgbClr val="BFBFBF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rgbClr val="BFBFB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92F027-B554-41AD-9FD8-D97CAF119D11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4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95" name="Title 4"/>
          <p:cNvSpPr txBox="1">
            <a:spLocks/>
          </p:cNvSpPr>
          <p:nvPr/>
        </p:nvSpPr>
        <p:spPr bwMode="auto">
          <a:xfrm>
            <a:off x="468313" y="392113"/>
            <a:ext cx="813593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Данные – это самый важный актив в цифровой экономике</a:t>
            </a:r>
            <a:endParaRPr lang="en-US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468313" y="1989138"/>
            <a:ext cx="788511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Century Gothic" pitchFamily="34" charset="0"/>
              </a:rPr>
              <a:t>По данным исследования </a:t>
            </a:r>
            <a:r>
              <a:rPr lang="en-US" sz="1400" dirty="0" smtClean="0">
                <a:latin typeface="Century Gothic" pitchFamily="34" charset="0"/>
              </a:rPr>
              <a:t>Forrester</a:t>
            </a:r>
            <a:r>
              <a:rPr lang="en-US" sz="1400" baseline="30000" dirty="0" smtClean="0">
                <a:latin typeface="Century Gothic" pitchFamily="34" charset="0"/>
              </a:rPr>
              <a:t>(1</a:t>
            </a:r>
            <a:r>
              <a:rPr lang="en-US" sz="1400" baseline="30000" dirty="0">
                <a:latin typeface="Century Gothic" pitchFamily="34" charset="0"/>
              </a:rPr>
              <a:t>)</a:t>
            </a:r>
            <a:r>
              <a:rPr lang="en-US" sz="1400" dirty="0">
                <a:latin typeface="Century Gothic" pitchFamily="34" charset="0"/>
              </a:rPr>
              <a:t>, </a:t>
            </a:r>
            <a:r>
              <a:rPr lang="ru-RU" sz="1400" dirty="0" smtClean="0">
                <a:latin typeface="Century Gothic" pitchFamily="34" charset="0"/>
              </a:rPr>
              <a:t>причиной </a:t>
            </a:r>
            <a:r>
              <a:rPr lang="en-US" sz="1400" b="1" dirty="0" smtClean="0">
                <a:latin typeface="Century Gothic" pitchFamily="34" charset="0"/>
              </a:rPr>
              <a:t>16</a:t>
            </a:r>
            <a:r>
              <a:rPr lang="en-US" sz="1400" b="1" dirty="0">
                <a:latin typeface="Century Gothic" pitchFamily="34" charset="0"/>
              </a:rPr>
              <a:t>% </a:t>
            </a:r>
            <a:r>
              <a:rPr lang="ru-RU" sz="1400" b="1" dirty="0" smtClean="0">
                <a:latin typeface="Century Gothic" pitchFamily="34" charset="0"/>
              </a:rPr>
              <a:t>нарушений данных </a:t>
            </a:r>
            <a:r>
              <a:rPr lang="ru-RU" sz="1400" dirty="0" smtClean="0">
                <a:latin typeface="Century Gothic" pitchFamily="34" charset="0"/>
              </a:rPr>
              <a:t>были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ru-RU" sz="1400" b="1" dirty="0" smtClean="0">
                <a:latin typeface="Century Gothic" pitchFamily="34" charset="0"/>
              </a:rPr>
              <a:t>потеря или кража активов, </a:t>
            </a:r>
            <a:r>
              <a:rPr lang="ru-RU" sz="1400" dirty="0" smtClean="0">
                <a:latin typeface="Century Gothic" pitchFamily="34" charset="0"/>
              </a:rPr>
              <a:t>преимущественно кража ноутбуков или потеря документации</a:t>
            </a:r>
            <a:r>
              <a:rPr lang="en-US" sz="1400" dirty="0" smtClean="0">
                <a:latin typeface="Century Gothic" pitchFamily="34" charset="0"/>
              </a:rPr>
              <a:t>.</a:t>
            </a:r>
            <a:endParaRPr lang="en-US" sz="1400" dirty="0">
              <a:latin typeface="Century Gothic" pitchFamily="34" charset="0"/>
            </a:endParaRPr>
          </a:p>
          <a:p>
            <a:endParaRPr lang="en-US" sz="1400" dirty="0">
              <a:latin typeface="Century Gothic" pitchFamily="34" charset="0"/>
            </a:endParaRPr>
          </a:p>
        </p:txBody>
      </p:sp>
      <p:sp>
        <p:nvSpPr>
          <p:cNvPr id="2" name="CuadroTexto 1">
            <a:extLst/>
          </p:cNvPr>
          <p:cNvSpPr txBox="1"/>
          <p:nvPr/>
        </p:nvSpPr>
        <p:spPr>
          <a:xfrm>
            <a:off x="468313" y="6092825"/>
            <a:ext cx="543450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aseline="30000" dirty="0">
                <a:latin typeface="+mn-lt"/>
                <a:cs typeface="+mn-cs"/>
              </a:rPr>
              <a:t>(1) </a:t>
            </a:r>
            <a:r>
              <a:rPr lang="ru-RU" sz="1050" dirty="0" smtClean="0">
                <a:latin typeface="+mn-lt"/>
                <a:cs typeface="+mn-cs"/>
              </a:rPr>
              <a:t>Источник</a:t>
            </a:r>
            <a:r>
              <a:rPr lang="en-US" sz="1050" dirty="0" smtClean="0">
                <a:latin typeface="+mn-lt"/>
                <a:cs typeface="+mn-cs"/>
              </a:rPr>
              <a:t>: </a:t>
            </a:r>
            <a:r>
              <a:rPr lang="en-US" sz="1050" dirty="0">
                <a:latin typeface="+mn-lt"/>
                <a:cs typeface="+mn-cs"/>
              </a:rPr>
              <a:t>Forrester Data Global Business Technographics Security Survey, 2017</a:t>
            </a:r>
          </a:p>
        </p:txBody>
      </p:sp>
      <p:sp>
        <p:nvSpPr>
          <p:cNvPr id="2099" name="CuadroTexto 8"/>
          <p:cNvSpPr txBox="1">
            <a:spLocks noChangeArrowheads="1"/>
          </p:cNvSpPr>
          <p:nvPr/>
        </p:nvSpPr>
        <p:spPr bwMode="auto">
          <a:xfrm>
            <a:off x="503238" y="1509713"/>
            <a:ext cx="7885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+mn-lt"/>
              </a:rPr>
              <a:t>Они вызывают повышенный интерес и становятся объектом кражи</a:t>
            </a:r>
            <a:endParaRPr lang="en-US" sz="1400" dirty="0">
              <a:latin typeface="+mn-lt"/>
            </a:endParaRP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611188" y="2997200"/>
            <a:ext cx="8229600" cy="3093898"/>
            <a:chOff x="590872" y="3019891"/>
            <a:chExt cx="8229600" cy="3093903"/>
          </a:xfrm>
        </p:grpSpPr>
        <p:sp>
          <p:nvSpPr>
            <p:cNvPr id="3" name="Rectángulo 2">
              <a:extLst/>
            </p:cNvPr>
            <p:cNvSpPr/>
            <p:nvPr/>
          </p:nvSpPr>
          <p:spPr>
            <a:xfrm>
              <a:off x="590872" y="3019891"/>
              <a:ext cx="8229600" cy="3073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graphicFrame>
          <p:nvGraphicFramePr>
            <p:cNvPr id="2091" name="Object 43"/>
            <p:cNvGraphicFramePr>
              <a:graphicFrameLocks noChangeAspect="1"/>
            </p:cNvGraphicFramePr>
            <p:nvPr/>
          </p:nvGraphicFramePr>
          <p:xfrm>
            <a:off x="3829680" y="3830884"/>
            <a:ext cx="1574800" cy="1574800"/>
          </p:xfrm>
          <a:graphic>
            <a:graphicData uri="http://schemas.openxmlformats.org/presentationml/2006/ole">
              <p:oleObj spid="_x0000_s2124" r:id="rId4" imgW="1574603" imgH="1574603" progId="">
                <p:embed/>
              </p:oleObj>
            </a:graphicData>
          </a:graphic>
        </p:graphicFrame>
        <p:sp>
          <p:nvSpPr>
            <p:cNvPr id="11" name="Rectángulo 10">
              <a:extLst/>
            </p:cNvPr>
            <p:cNvSpPr/>
            <p:nvPr/>
          </p:nvSpPr>
          <p:spPr>
            <a:xfrm>
              <a:off x="1671364" y="3840630"/>
              <a:ext cx="2635845" cy="2591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03" name="CuadroTexto 12"/>
            <p:cNvSpPr txBox="1">
              <a:spLocks noChangeArrowheads="1"/>
            </p:cNvSpPr>
            <p:nvPr/>
          </p:nvSpPr>
          <p:spPr bwMode="auto">
            <a:xfrm>
              <a:off x="1796426" y="3143716"/>
              <a:ext cx="5836854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Причины подтвержденных нарушений за последние 12 месяцев</a:t>
              </a:r>
              <a:endParaRPr lang="en-US" sz="2000" b="1" dirty="0">
                <a:solidFill>
                  <a:srgbClr val="5D6775"/>
                </a:solidFill>
                <a:latin typeface="Century Gothic" pitchFamily="34" charset="0"/>
              </a:endParaRPr>
            </a:p>
          </p:txBody>
        </p:sp>
        <p:sp>
          <p:nvSpPr>
            <p:cNvPr id="2104" name="CuadroTexto 14"/>
            <p:cNvSpPr txBox="1">
              <a:spLocks noChangeArrowheads="1"/>
            </p:cNvSpPr>
            <p:nvPr/>
          </p:nvSpPr>
          <p:spPr bwMode="auto">
            <a:xfrm>
              <a:off x="2031404" y="3811732"/>
              <a:ext cx="1797287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baseline="30000" dirty="0" smtClean="0">
                  <a:solidFill>
                    <a:srgbClr val="333333"/>
                  </a:solidFill>
                  <a:latin typeface="Century Gothic" pitchFamily="34" charset="0"/>
                </a:rPr>
                <a:t>Потеря</a:t>
              </a:r>
              <a:r>
                <a:rPr lang="es-ES" sz="1600" b="1" baseline="30000" dirty="0" smtClean="0">
                  <a:solidFill>
                    <a:srgbClr val="333333"/>
                  </a:solidFill>
                  <a:latin typeface="Century Gothic" pitchFamily="34" charset="0"/>
                </a:rPr>
                <a:t>/</a:t>
              </a:r>
              <a:r>
                <a:rPr lang="ru-RU" sz="1600" b="1" baseline="30000" dirty="0" smtClean="0">
                  <a:solidFill>
                    <a:srgbClr val="333333"/>
                  </a:solidFill>
                  <a:latin typeface="Century Gothic" pitchFamily="34" charset="0"/>
                </a:rPr>
                <a:t>кража активов</a:t>
              </a:r>
              <a:endParaRPr lang="en-US" sz="1600" b="1" dirty="0">
                <a:solidFill>
                  <a:srgbClr val="333333"/>
                </a:solidFill>
                <a:latin typeface="Century Gothic" pitchFamily="34" charset="0"/>
              </a:endParaRPr>
            </a:p>
          </p:txBody>
        </p:sp>
        <p:sp>
          <p:nvSpPr>
            <p:cNvPr id="2105" name="CuadroTexto 16"/>
            <p:cNvSpPr txBox="1">
              <a:spLocks noChangeArrowheads="1"/>
            </p:cNvSpPr>
            <p:nvPr/>
          </p:nvSpPr>
          <p:spPr bwMode="auto">
            <a:xfrm>
              <a:off x="3783335" y="3785067"/>
              <a:ext cx="509587" cy="39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 baseline="30000">
                  <a:solidFill>
                    <a:srgbClr val="00B0F0"/>
                  </a:solidFill>
                  <a:latin typeface="Century Gothic" pitchFamily="34" charset="0"/>
                </a:rPr>
                <a:t>16%</a:t>
              </a:r>
              <a:endParaRPr lang="en-US" sz="2000" b="1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2106" name="CuadroTexto 17"/>
            <p:cNvSpPr txBox="1">
              <a:spLocks noChangeArrowheads="1"/>
            </p:cNvSpPr>
            <p:nvPr/>
          </p:nvSpPr>
          <p:spPr bwMode="auto">
            <a:xfrm>
              <a:off x="5462140" y="4161965"/>
              <a:ext cx="2583446" cy="1056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Внешние атаки</a:t>
              </a:r>
              <a:r>
                <a:rPr lang="es-ES" sz="16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 </a:t>
              </a:r>
              <a:r>
                <a:rPr lang="es-ES" sz="1600" baseline="30000" dirty="0">
                  <a:solidFill>
                    <a:srgbClr val="5D6775"/>
                  </a:solidFill>
                  <a:latin typeface="Century Gothic" pitchFamily="34" charset="0"/>
                </a:rPr>
                <a:t>43% </a:t>
              </a:r>
            </a:p>
            <a:p>
              <a:endParaRPr lang="es-ES" sz="1200" baseline="30000" dirty="0">
                <a:solidFill>
                  <a:srgbClr val="5D6775"/>
                </a:solidFill>
                <a:latin typeface="Century Gothic" pitchFamily="34" charset="0"/>
              </a:endParaRPr>
            </a:p>
            <a:p>
              <a:r>
                <a:rPr lang="ru-RU" sz="12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Вызваны вредоносными программами, атаками на </a:t>
              </a:r>
              <a:r>
                <a:rPr lang="ru-RU" sz="1200" baseline="30000" dirty="0" err="1" smtClean="0">
                  <a:solidFill>
                    <a:srgbClr val="5D6775"/>
                  </a:solidFill>
                  <a:latin typeface="Century Gothic" pitchFamily="34" charset="0"/>
                </a:rPr>
                <a:t>веб-приложения</a:t>
              </a:r>
              <a:r>
                <a:rPr lang="ru-RU" sz="12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 или использованием украденных регистрационных данных</a:t>
              </a:r>
            </a:p>
            <a:p>
              <a:endParaRPr lang="en-US" sz="1200" dirty="0">
                <a:solidFill>
                  <a:srgbClr val="5D6775"/>
                </a:solidFill>
                <a:latin typeface="Century Gothic" pitchFamily="34" charset="0"/>
              </a:endParaRPr>
            </a:p>
          </p:txBody>
        </p:sp>
        <p:sp>
          <p:nvSpPr>
            <p:cNvPr id="2107" name="CuadroTexto 18"/>
            <p:cNvSpPr txBox="1">
              <a:spLocks noChangeArrowheads="1"/>
            </p:cNvSpPr>
            <p:nvPr/>
          </p:nvSpPr>
          <p:spPr bwMode="auto">
            <a:xfrm>
              <a:off x="2476152" y="5405907"/>
              <a:ext cx="2435572" cy="70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200" baseline="30000" dirty="0">
                <a:solidFill>
                  <a:srgbClr val="5D6775"/>
                </a:solidFill>
                <a:latin typeface="Century Gothic" pitchFamily="34" charset="0"/>
              </a:endParaRPr>
            </a:p>
            <a:p>
              <a:r>
                <a:rPr lang="ru-RU" sz="12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В силу неправильного использования или несчастных случаев, злоупотреблений или</a:t>
              </a:r>
              <a:r>
                <a:rPr lang="ru-RU" sz="1200" dirty="0" smtClean="0">
                  <a:solidFill>
                    <a:srgbClr val="5D6775"/>
                  </a:solidFill>
                  <a:latin typeface="Century Gothic" pitchFamily="34" charset="0"/>
                </a:rPr>
                <a:t> </a:t>
              </a:r>
              <a:r>
                <a:rPr lang="ru-RU" sz="12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злонамеренных действий</a:t>
              </a:r>
              <a:endParaRPr lang="en-US" sz="1200" dirty="0">
                <a:solidFill>
                  <a:srgbClr val="5D6775"/>
                </a:solidFill>
                <a:latin typeface="Century Gothic" pitchFamily="34" charset="0"/>
              </a:endParaRPr>
            </a:p>
          </p:txBody>
        </p:sp>
        <p:sp>
          <p:nvSpPr>
            <p:cNvPr id="2108" name="CuadroTexto 19"/>
            <p:cNvSpPr txBox="1">
              <a:spLocks noChangeArrowheads="1"/>
            </p:cNvSpPr>
            <p:nvPr/>
          </p:nvSpPr>
          <p:spPr bwMode="auto">
            <a:xfrm>
              <a:off x="2368872" y="4374403"/>
              <a:ext cx="2092325" cy="50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Инцидент у </a:t>
              </a:r>
            </a:p>
            <a:p>
              <a:r>
                <a:rPr lang="ru-RU" sz="16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третьего лица</a:t>
              </a:r>
              <a:endParaRPr lang="en-US" sz="1400" dirty="0">
                <a:solidFill>
                  <a:srgbClr val="5D6775"/>
                </a:solidFill>
                <a:latin typeface="Century Gothic" pitchFamily="34" charset="0"/>
              </a:endParaRPr>
            </a:p>
          </p:txBody>
        </p:sp>
        <p:sp>
          <p:nvSpPr>
            <p:cNvPr id="2109" name="CuadroTexto 20"/>
            <p:cNvSpPr txBox="1">
              <a:spLocks noChangeArrowheads="1"/>
            </p:cNvSpPr>
            <p:nvPr/>
          </p:nvSpPr>
          <p:spPr bwMode="auto">
            <a:xfrm>
              <a:off x="3376935" y="4532781"/>
              <a:ext cx="660400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 baseline="30000">
                  <a:solidFill>
                    <a:srgbClr val="5D6775"/>
                  </a:solidFill>
                  <a:latin typeface="Century Gothic" pitchFamily="34" charset="0"/>
                </a:rPr>
                <a:t>17%</a:t>
              </a:r>
              <a:endParaRPr lang="en-US" sz="1400">
                <a:solidFill>
                  <a:srgbClr val="5D6775"/>
                </a:solidFill>
                <a:latin typeface="Century Gothic" pitchFamily="34" charset="0"/>
              </a:endParaRPr>
            </a:p>
          </p:txBody>
        </p:sp>
        <p:sp>
          <p:nvSpPr>
            <p:cNvPr id="2110" name="CuadroTexto 21"/>
            <p:cNvSpPr txBox="1">
              <a:spLocks noChangeArrowheads="1"/>
            </p:cNvSpPr>
            <p:nvPr/>
          </p:nvSpPr>
          <p:spPr bwMode="auto">
            <a:xfrm>
              <a:off x="2463452" y="5213820"/>
              <a:ext cx="1671638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Внутренняя атака</a:t>
              </a:r>
              <a:r>
                <a:rPr lang="es-ES" sz="1600" baseline="30000" dirty="0" smtClean="0">
                  <a:solidFill>
                    <a:srgbClr val="5D6775"/>
                  </a:solidFill>
                  <a:latin typeface="Century Gothic" pitchFamily="34" charset="0"/>
                </a:rPr>
                <a:t> </a:t>
              </a:r>
              <a:r>
                <a:rPr lang="es-ES" sz="1600" baseline="30000" dirty="0">
                  <a:solidFill>
                    <a:srgbClr val="5D6775"/>
                  </a:solidFill>
                  <a:latin typeface="Century Gothic" pitchFamily="34" charset="0"/>
                </a:rPr>
                <a:t>24%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0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DF697C-EBA9-4A65-BB88-696BBC950B52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5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212" name="Title 4"/>
          <p:cNvSpPr txBox="1">
            <a:spLocks/>
          </p:cNvSpPr>
          <p:nvPr/>
        </p:nvSpPr>
        <p:spPr bwMode="auto">
          <a:xfrm>
            <a:off x="468313" y="392113"/>
            <a:ext cx="80359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Данные могут быть потеряны по многим причинам</a:t>
            </a:r>
            <a:endParaRPr lang="en-GB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7213" name="CuadroTexto 5"/>
          <p:cNvSpPr txBox="1">
            <a:spLocks noChangeArrowheads="1"/>
          </p:cNvSpPr>
          <p:nvPr/>
        </p:nvSpPr>
        <p:spPr bwMode="auto">
          <a:xfrm>
            <a:off x="590550" y="1484313"/>
            <a:ext cx="833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3C3C3C"/>
                </a:solidFill>
                <a:latin typeface="Century Gothic" pitchFamily="34" charset="0"/>
              </a:rPr>
              <a:t>Это относится ко всем ноутбукам, рабочим станциям и серверам</a:t>
            </a:r>
            <a:r>
              <a:rPr lang="es-ES" sz="1600" dirty="0" smtClean="0">
                <a:solidFill>
                  <a:srgbClr val="3C3C3C"/>
                </a:solidFill>
                <a:latin typeface="Century Gothic" pitchFamily="34" charset="0"/>
              </a:rPr>
              <a:t>:</a:t>
            </a:r>
            <a:endParaRPr lang="es-ES" sz="1600" dirty="0">
              <a:solidFill>
                <a:srgbClr val="3C3C3C"/>
              </a:solidFill>
              <a:latin typeface="Century Gothic" pitchFamily="34" charset="0"/>
            </a:endParaRPr>
          </a:p>
          <a:p>
            <a:endParaRPr lang="es-ES" sz="1600" dirty="0">
              <a:solidFill>
                <a:srgbClr val="3C3C3C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3419475" y="2344738"/>
            <a:ext cx="50403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600" dirty="0">
              <a:solidFill>
                <a:srgbClr val="3C3C3C"/>
              </a:solidFill>
              <a:latin typeface="Century Gothic" pitchFamily="34" charset="0"/>
            </a:endParaRPr>
          </a:p>
          <a:p>
            <a:pPr marL="17780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rgbClr val="3C3C3C"/>
                </a:solidFill>
                <a:latin typeface="Century Gothic" pitchFamily="34" charset="0"/>
              </a:rPr>
              <a:t>Потеря или кража ноутбуков, особенно когда они находятся за пределами офиса</a:t>
            </a:r>
            <a:endParaRPr lang="en-US" sz="1600" dirty="0">
              <a:solidFill>
                <a:srgbClr val="3C3C3C"/>
              </a:solidFill>
              <a:latin typeface="Century Gothic" pitchFamily="34" charset="0"/>
            </a:endParaRPr>
          </a:p>
          <a:p>
            <a:pPr marL="17780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rgbClr val="3C3C3C"/>
                </a:solidFill>
                <a:latin typeface="Century Gothic" pitchFamily="34" charset="0"/>
              </a:rPr>
              <a:t>Кража ПК и серверов из офисов</a:t>
            </a:r>
            <a:endParaRPr lang="en-US" sz="1600" dirty="0">
              <a:solidFill>
                <a:srgbClr val="3C3C3C"/>
              </a:solidFill>
              <a:latin typeface="Century Gothic" pitchFamily="34" charset="0"/>
            </a:endParaRPr>
          </a:p>
          <a:p>
            <a:pPr marL="17780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rgbClr val="3C3C3C"/>
                </a:solidFill>
                <a:latin typeface="Century Gothic" pitchFamily="34" charset="0"/>
              </a:rPr>
              <a:t>Отсутствие полного удаления файлов на дисках</a:t>
            </a:r>
            <a:endParaRPr lang="en-US" sz="1600" dirty="0">
              <a:solidFill>
                <a:srgbClr val="3C3C3C"/>
              </a:solidFill>
              <a:latin typeface="Century Gothic" pitchFamily="34" charset="0"/>
            </a:endParaRPr>
          </a:p>
          <a:p>
            <a:pPr marL="17780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rgbClr val="3C3C3C"/>
                </a:solidFill>
                <a:latin typeface="Century Gothic" pitchFamily="34" charset="0"/>
              </a:rPr>
              <a:t>Потеря компьютеров в пути (самолет, поезд, машина и т.д.)</a:t>
            </a:r>
            <a:endParaRPr lang="en-US" sz="1600" dirty="0">
              <a:solidFill>
                <a:srgbClr val="3C3C3C"/>
              </a:solidFill>
              <a:latin typeface="Century Gothic" pitchFamily="34" charset="0"/>
            </a:endParaRPr>
          </a:p>
          <a:p>
            <a:endParaRPr lang="en-US" sz="1600" dirty="0">
              <a:solidFill>
                <a:srgbClr val="3C3C3C"/>
              </a:solidFill>
              <a:latin typeface="Century Gothic" pitchFamily="34" charset="0"/>
            </a:endParaRPr>
          </a:p>
        </p:txBody>
      </p:sp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2487168" cy="26578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40B86-64B6-44F4-841C-C3C612E66CC6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6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18" name="Title 4"/>
          <p:cNvSpPr txBox="1">
            <a:spLocks/>
          </p:cNvSpPr>
          <p:nvPr/>
        </p:nvSpPr>
        <p:spPr bwMode="auto">
          <a:xfrm>
            <a:off x="468313" y="392113"/>
            <a:ext cx="80359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Кража ноутбуков происходит чаще, чем вы думаете</a:t>
            </a:r>
            <a:endParaRPr lang="en-US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619125" y="1617663"/>
            <a:ext cx="788511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3C3C3C"/>
                </a:solidFill>
                <a:latin typeface="Century Gothic" pitchFamily="34" charset="0"/>
              </a:rPr>
              <a:t>По данным </a:t>
            </a:r>
            <a:r>
              <a:rPr lang="en-US" sz="1600" b="1" dirty="0" smtClean="0">
                <a:solidFill>
                  <a:srgbClr val="3C3C3C"/>
                </a:solidFill>
                <a:latin typeface="Century Gothic" pitchFamily="34" charset="0"/>
              </a:rPr>
              <a:t>Gartner</a:t>
            </a:r>
            <a:r>
              <a:rPr lang="en-US" sz="1600" b="1" dirty="0">
                <a:solidFill>
                  <a:srgbClr val="3C3C3C"/>
                </a:solidFill>
                <a:latin typeface="Century Gothic" pitchFamily="34" charset="0"/>
              </a:rPr>
              <a:t>, </a:t>
            </a:r>
            <a:r>
              <a:rPr lang="ru-RU" sz="1600" b="1" dirty="0" smtClean="0">
                <a:solidFill>
                  <a:srgbClr val="3C3C3C"/>
                </a:solidFill>
                <a:latin typeface="Century Gothic" pitchFamily="34" charset="0"/>
              </a:rPr>
              <a:t>ноутбуки воруют каждые 53 секунды</a:t>
            </a:r>
            <a:r>
              <a:rPr lang="en-US" sz="1600" b="1" dirty="0" smtClean="0">
                <a:solidFill>
                  <a:srgbClr val="3C3C3C"/>
                </a:solidFill>
                <a:latin typeface="Century Gothic" pitchFamily="34" charset="0"/>
              </a:rPr>
              <a:t>. </a:t>
            </a:r>
            <a:endParaRPr lang="en-US" sz="1600" b="1" dirty="0">
              <a:solidFill>
                <a:srgbClr val="3C3C3C"/>
              </a:solidFill>
              <a:latin typeface="Century Gothic" pitchFamily="34" charset="0"/>
            </a:endParaRPr>
          </a:p>
          <a:p>
            <a:endParaRPr lang="en-US" sz="14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Century Gothic" pitchFamily="34" charset="0"/>
              </a:rPr>
              <a:t>Реальный ущерб от потери намного выше, чем стоимость самого устройства</a:t>
            </a:r>
            <a:r>
              <a:rPr lang="en-US" sz="1400" dirty="0" smtClean="0">
                <a:latin typeface="Century Gothic" pitchFamily="34" charset="0"/>
              </a:rPr>
              <a:t>: </a:t>
            </a:r>
            <a:r>
              <a:rPr lang="ru-RU" sz="1400" dirty="0" smtClean="0">
                <a:latin typeface="Century Gothic" pitchFamily="34" charset="0"/>
              </a:rPr>
              <a:t>потеря производительности, потеря интеллектуальной собственности, нарушения целостности данных, юридические расходы</a:t>
            </a:r>
            <a:r>
              <a:rPr lang="en-US" sz="1400" dirty="0" smtClean="0">
                <a:latin typeface="Century Gothic" pitchFamily="34" charset="0"/>
              </a:rPr>
              <a:t>. </a:t>
            </a:r>
            <a:r>
              <a:rPr lang="ru-RU" sz="1400" dirty="0" smtClean="0">
                <a:latin typeface="Century Gothic" pitchFamily="34" charset="0"/>
              </a:rPr>
              <a:t>По данным </a:t>
            </a:r>
            <a:r>
              <a:rPr lang="en-US" sz="1400" dirty="0" err="1" smtClean="0">
                <a:latin typeface="Century Gothic" pitchFamily="34" charset="0"/>
              </a:rPr>
              <a:t>TechSpective</a:t>
            </a:r>
            <a:r>
              <a:rPr lang="en-US" sz="1400" dirty="0">
                <a:latin typeface="Century Gothic" pitchFamily="34" charset="0"/>
              </a:rPr>
              <a:t>, </a:t>
            </a:r>
            <a:r>
              <a:rPr lang="ru-RU" sz="1400" dirty="0" smtClean="0">
                <a:latin typeface="Century Gothic" pitchFamily="34" charset="0"/>
              </a:rPr>
              <a:t>в среднем такие потери оцениваются в 49 000 долларов США</a:t>
            </a:r>
            <a:r>
              <a:rPr lang="en-US" sz="1400" dirty="0" smtClean="0">
                <a:latin typeface="Century Gothic" pitchFamily="34" charset="0"/>
              </a:rPr>
              <a:t>.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512763" y="5800725"/>
            <a:ext cx="741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Источник</a:t>
            </a:r>
            <a:r>
              <a:rPr lang="es-ES" sz="1400" dirty="0" smtClean="0">
                <a:latin typeface="Century Gothic" pitchFamily="34" charset="0"/>
              </a:rPr>
              <a:t>: </a:t>
            </a:r>
            <a:r>
              <a:rPr lang="es-ES" sz="1400" dirty="0">
                <a:latin typeface="Century Gothic" pitchFamily="34" charset="0"/>
                <a:hlinkClick r:id="rId3"/>
              </a:rPr>
              <a:t>https://techspective.net/2018/09/10/7-shocking-statistics-that-prove-just-how-important-laptop-security-is/</a:t>
            </a:r>
            <a:endParaRPr lang="es-ES" sz="1400" dirty="0">
              <a:latin typeface="Century Gothic" pitchFamily="34" charset="0"/>
            </a:endParaRPr>
          </a:p>
          <a:p>
            <a:r>
              <a:rPr lang="es-ES" sz="1400" dirty="0">
                <a:latin typeface="Century Gothic" pitchFamily="34" charset="0"/>
              </a:rPr>
              <a:t> 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3635375" y="4090988"/>
            <a:ext cx="45047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333333"/>
                </a:solidFill>
                <a:latin typeface="Century Gothic" pitchFamily="34" charset="0"/>
              </a:rPr>
              <a:t>10% </a:t>
            </a:r>
            <a:r>
              <a:rPr lang="ru-RU" dirty="0" smtClean="0">
                <a:solidFill>
                  <a:srgbClr val="333333"/>
                </a:solidFill>
                <a:latin typeface="Century Gothic" pitchFamily="34" charset="0"/>
              </a:rPr>
              <a:t>ноутбуков теряются или крадутся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latin typeface="Century Gothic" pitchFamily="34" charset="0"/>
              </a:rPr>
              <a:t>во время их жизненного цикла</a:t>
            </a:r>
            <a:r>
              <a:rPr lang="en-US" dirty="0" smtClean="0">
                <a:solidFill>
                  <a:srgbClr val="333333"/>
                </a:solidFill>
                <a:latin typeface="Century Gothic" pitchFamily="34" charset="0"/>
              </a:rPr>
              <a:t>.</a:t>
            </a:r>
            <a:endParaRPr lang="en-US" dirty="0">
              <a:solidFill>
                <a:srgbClr val="333333"/>
              </a:solidFill>
              <a:latin typeface="Century Gothic" pitchFamily="34" charset="0"/>
            </a:endParaRPr>
          </a:p>
          <a:p>
            <a:endParaRPr lang="es-ES" dirty="0">
              <a:latin typeface="Century Gothic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736975" y="4005064"/>
            <a:ext cx="4435425" cy="199"/>
          </a:xfrm>
          <a:prstGeom prst="line">
            <a:avLst/>
          </a:prstGeom>
          <a:ln w="28575">
            <a:solidFill>
              <a:srgbClr val="5D67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736975" y="4868863"/>
            <a:ext cx="4435425" cy="297"/>
          </a:xfrm>
          <a:prstGeom prst="line">
            <a:avLst/>
          </a:prstGeom>
          <a:ln w="28575">
            <a:solidFill>
              <a:srgbClr val="5D67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C392B3C-B0E9-4340-A88B-A29A884A4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8" y="3429000"/>
            <a:ext cx="2631085" cy="19563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ctrTitle"/>
          </p:nvPr>
        </p:nvSpPr>
        <p:spPr>
          <a:xfrm>
            <a:off x="590550" y="404813"/>
            <a:ext cx="8013700" cy="1617662"/>
          </a:xfrm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51202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90550" y="2205038"/>
            <a:ext cx="80137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  <p:sp>
        <p:nvSpPr>
          <p:cNvPr id="4" name="Rectángulo 3">
            <a:extLst/>
          </p:cNvPr>
          <p:cNvSpPr/>
          <p:nvPr/>
        </p:nvSpPr>
        <p:spPr>
          <a:xfrm>
            <a:off x="0" y="0"/>
            <a:ext cx="9144000" cy="6813550"/>
          </a:xfrm>
          <a:prstGeom prst="rect">
            <a:avLst/>
          </a:prstGeom>
          <a:solidFill>
            <a:srgbClr val="2B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04" name="1 Título"/>
          <p:cNvSpPr txBox="1">
            <a:spLocks/>
          </p:cNvSpPr>
          <p:nvPr/>
        </p:nvSpPr>
        <p:spPr bwMode="auto">
          <a:xfrm>
            <a:off x="620713" y="5830888"/>
            <a:ext cx="39227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Презентация модуля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05" name="Gráfico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13" y="671513"/>
            <a:ext cx="1323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Gráfico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84313"/>
            <a:ext cx="4419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1 Título"/>
          <p:cNvSpPr txBox="1">
            <a:spLocks/>
          </p:cNvSpPr>
          <p:nvPr/>
        </p:nvSpPr>
        <p:spPr bwMode="auto">
          <a:xfrm>
            <a:off x="703263" y="2925763"/>
            <a:ext cx="77184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Почему необходимы решения для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шифрования</a:t>
            </a:r>
            <a:r>
              <a:rPr lang="es-ES" sz="4000" b="1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es-E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8BFF3-7EDC-4E29-B841-3F913C8873AF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8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228" name="Title 4"/>
          <p:cNvSpPr txBox="1">
            <a:spLocks/>
          </p:cNvSpPr>
          <p:nvPr/>
        </p:nvSpPr>
        <p:spPr bwMode="auto">
          <a:xfrm>
            <a:off x="468313" y="392113"/>
            <a:ext cx="72723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Шифрование – второй по важности фактор снижения ущерба от нарушения данных</a:t>
            </a:r>
            <a:endParaRPr lang="en-US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pic>
        <p:nvPicPr>
          <p:cNvPr id="52230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897533"/>
            <a:ext cx="59309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CuadroTexto 8"/>
          <p:cNvSpPr txBox="1">
            <a:spLocks noChangeArrowheads="1"/>
          </p:cNvSpPr>
          <p:nvPr/>
        </p:nvSpPr>
        <p:spPr bwMode="auto">
          <a:xfrm>
            <a:off x="611188" y="6097588"/>
            <a:ext cx="4968924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entury Gothic" pitchFamily="34" charset="0"/>
              </a:rPr>
              <a:t>Источник</a:t>
            </a:r>
            <a:r>
              <a:rPr lang="es-ES" sz="1100" dirty="0" smtClean="0">
                <a:latin typeface="Century Gothic" pitchFamily="34" charset="0"/>
              </a:rPr>
              <a:t>: </a:t>
            </a:r>
            <a:r>
              <a:rPr lang="es-ES" sz="1100" dirty="0">
                <a:latin typeface="Century Gothic" pitchFamily="34" charset="0"/>
              </a:rPr>
              <a:t>Ponemon Institute. 2018 </a:t>
            </a:r>
            <a:r>
              <a:rPr lang="es-ES" sz="1100" dirty="0" err="1">
                <a:latin typeface="Century Gothic" pitchFamily="34" charset="0"/>
              </a:rPr>
              <a:t>Cost</a:t>
            </a:r>
            <a:r>
              <a:rPr lang="es-ES" sz="1100" dirty="0">
                <a:latin typeface="Century Gothic" pitchFamily="34" charset="0"/>
              </a:rPr>
              <a:t> </a:t>
            </a:r>
            <a:r>
              <a:rPr lang="es-ES" sz="1100" dirty="0" err="1">
                <a:latin typeface="Century Gothic" pitchFamily="34" charset="0"/>
              </a:rPr>
              <a:t>of</a:t>
            </a:r>
            <a:r>
              <a:rPr lang="es-ES" sz="1100" dirty="0">
                <a:latin typeface="Century Gothic" pitchFamily="34" charset="0"/>
              </a:rPr>
              <a:t> a Data </a:t>
            </a:r>
            <a:r>
              <a:rPr lang="es-ES" sz="1100" dirty="0" err="1">
                <a:latin typeface="Century Gothic" pitchFamily="34" charset="0"/>
              </a:rPr>
              <a:t>Breach</a:t>
            </a:r>
            <a:r>
              <a:rPr lang="es-ES" sz="1100" dirty="0">
                <a:latin typeface="Century Gothic" pitchFamily="34" charset="0"/>
              </a:rPr>
              <a:t> </a:t>
            </a:r>
            <a:r>
              <a:rPr lang="es-ES" sz="1100" dirty="0" err="1">
                <a:latin typeface="Century Gothic" pitchFamily="34" charset="0"/>
              </a:rPr>
              <a:t>Study</a:t>
            </a:r>
            <a:r>
              <a:rPr lang="es-ES" sz="1100" dirty="0">
                <a:latin typeface="Century Gothic" pitchFamily="34" charset="0"/>
              </a:rPr>
              <a:t> </a:t>
            </a:r>
          </a:p>
        </p:txBody>
      </p:sp>
      <p:sp>
        <p:nvSpPr>
          <p:cNvPr id="3" name="Rectángulo 2">
            <a:extLst/>
          </p:cNvPr>
          <p:cNvSpPr/>
          <p:nvPr/>
        </p:nvSpPr>
        <p:spPr>
          <a:xfrm>
            <a:off x="1692275" y="2508250"/>
            <a:ext cx="6048375" cy="193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590550" y="539750"/>
            <a:ext cx="3765550" cy="1520825"/>
          </a:xfrm>
        </p:spPr>
        <p:txBody>
          <a:bodyPr/>
          <a:lstStyle/>
          <a:p>
            <a:pPr eaLnBrk="1" hangingPunct="1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539785-26B6-43BB-AA82-555CBA184D30}" type="slidenum">
              <a:rPr lang="es-E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9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276" name="Title 4"/>
          <p:cNvSpPr txBox="1">
            <a:spLocks/>
          </p:cNvSpPr>
          <p:nvPr/>
        </p:nvSpPr>
        <p:spPr bwMode="auto">
          <a:xfrm>
            <a:off x="468313" y="392113"/>
            <a:ext cx="88566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000" dirty="0" smtClean="0">
                <a:solidFill>
                  <a:srgbClr val="5D6775"/>
                </a:solidFill>
                <a:latin typeface="Century Gothic" pitchFamily="34" charset="0"/>
              </a:rPr>
              <a:t>Технический и организационный метод, признанный экспертами и законами</a:t>
            </a:r>
            <a:endParaRPr lang="en-US" sz="3000" dirty="0">
              <a:solidFill>
                <a:srgbClr val="5D6775"/>
              </a:solidFill>
              <a:latin typeface="Century Gothic" pitchFamily="34" charset="0"/>
            </a:endParaRPr>
          </a:p>
        </p:txBody>
      </p:sp>
      <p:sp>
        <p:nvSpPr>
          <p:cNvPr id="54277" name="CuadroTexto 5"/>
          <p:cNvSpPr txBox="1">
            <a:spLocks noChangeArrowheads="1"/>
          </p:cNvSpPr>
          <p:nvPr/>
        </p:nvSpPr>
        <p:spPr bwMode="auto">
          <a:xfrm>
            <a:off x="509588" y="1752600"/>
            <a:ext cx="29749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3C3C3C"/>
                </a:solidFill>
                <a:latin typeface="Century Gothic" pitchFamily="34" charset="0"/>
              </a:rPr>
              <a:t>В законодательстве многих стран (например, </a:t>
            </a:r>
            <a:r>
              <a:rPr lang="en-US" sz="1400" b="1" dirty="0" smtClean="0">
                <a:solidFill>
                  <a:srgbClr val="3C3C3C"/>
                </a:solidFill>
                <a:latin typeface="Century Gothic" pitchFamily="34" charset="0"/>
              </a:rPr>
              <a:t>GDPR</a:t>
            </a:r>
            <a:r>
              <a:rPr lang="ru-RU" sz="1400" b="1" dirty="0" smtClean="0">
                <a:solidFill>
                  <a:srgbClr val="3C3C3C"/>
                </a:solidFill>
                <a:latin typeface="Century Gothic" pitchFamily="34" charset="0"/>
              </a:rPr>
              <a:t> в Евросоюзе</a:t>
            </a:r>
            <a:r>
              <a:rPr lang="en-US" sz="1400" b="1" dirty="0" smtClean="0">
                <a:solidFill>
                  <a:srgbClr val="3C3C3C"/>
                </a:solidFill>
                <a:latin typeface="Century Gothic" pitchFamily="34" charset="0"/>
              </a:rPr>
              <a:t>) </a:t>
            </a:r>
            <a:r>
              <a:rPr lang="ru-RU" sz="1400" b="1" dirty="0" smtClean="0">
                <a:solidFill>
                  <a:srgbClr val="3C3C3C"/>
                </a:solidFill>
                <a:latin typeface="Century Gothic" pitchFamily="34" charset="0"/>
              </a:rPr>
              <a:t>говорится о том, что шифрование является технической и организационной мерой для защиты данных.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2"/>
          </p:nvPr>
        </p:nvSpPr>
        <p:spPr bwMode="auto">
          <a:xfrm>
            <a:off x="384175" y="6408738"/>
            <a:ext cx="4502150" cy="225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chemeClr val="bg1">
                    <a:lumMod val="65000"/>
                  </a:schemeClr>
                </a:solidFill>
                <a:cs typeface="Arial" charset="0"/>
              </a:rPr>
              <a:t>Panda Full </a:t>
            </a:r>
            <a:r>
              <a:rPr lang="es-ES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Encryption</a:t>
            </a:r>
            <a:endParaRPr lang="en-US"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42" name="CuadroTexto 41"/>
          <p:cNvSpPr txBox="1">
            <a:spLocks noChangeArrowheads="1"/>
          </p:cNvSpPr>
          <p:nvPr/>
        </p:nvSpPr>
        <p:spPr bwMode="auto">
          <a:xfrm>
            <a:off x="581025" y="3985900"/>
            <a:ext cx="83835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Кроме того, многие эксперты, например, специалисты </a:t>
            </a:r>
            <a:r>
              <a:rPr lang="en-US" sz="1400" b="1" dirty="0" smtClean="0">
                <a:latin typeface="Century Gothic" pitchFamily="34" charset="0"/>
              </a:rPr>
              <a:t>Gartner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baseline="30000" dirty="0">
                <a:latin typeface="Century Gothic" pitchFamily="34" charset="0"/>
              </a:rPr>
              <a:t>(1)</a:t>
            </a:r>
            <a:r>
              <a:rPr lang="en-US" sz="1400" dirty="0">
                <a:latin typeface="Century Gothic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</a:rPr>
              <a:t>объясняют, что </a:t>
            </a:r>
            <a:r>
              <a:rPr lang="ru-RU" sz="1400" b="1" dirty="0" smtClean="0">
                <a:latin typeface="Century Gothic" pitchFamily="34" charset="0"/>
              </a:rPr>
              <a:t>шифрование диска является ключевым фактором для предотвращения потери данных</a:t>
            </a:r>
            <a:r>
              <a:rPr lang="en-US" sz="1400" dirty="0" smtClean="0">
                <a:latin typeface="Century Gothic" pitchFamily="34" charset="0"/>
              </a:rPr>
              <a:t>. </a:t>
            </a:r>
            <a:r>
              <a:rPr lang="ru-RU" sz="1400" dirty="0" smtClean="0">
                <a:latin typeface="Century Gothic" pitchFamily="34" charset="0"/>
              </a:rPr>
              <a:t>Это мера, которая всегда будет служить первой линией обороны</a:t>
            </a:r>
            <a:r>
              <a:rPr lang="en-US" sz="1400" dirty="0" smtClean="0">
                <a:latin typeface="Century Gothic" pitchFamily="34" charset="0"/>
              </a:rPr>
              <a:t>.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43" name="CuadroTexto 42"/>
          <p:cNvSpPr txBox="1">
            <a:spLocks noChangeArrowheads="1"/>
          </p:cNvSpPr>
          <p:nvPr/>
        </p:nvSpPr>
        <p:spPr bwMode="auto">
          <a:xfrm>
            <a:off x="581025" y="5883275"/>
            <a:ext cx="838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entury Gothic" pitchFamily="34" charset="0"/>
              </a:rPr>
              <a:t> </a:t>
            </a:r>
            <a:r>
              <a:rPr lang="es-ES" sz="1400" baseline="30000">
                <a:latin typeface="Century Gothic" pitchFamily="34" charset="0"/>
              </a:rPr>
              <a:t>(1) </a:t>
            </a:r>
            <a:r>
              <a:rPr lang="es-ES" sz="1100">
                <a:latin typeface="Century Gothic" pitchFamily="34" charset="0"/>
              </a:rPr>
              <a:t>Gartner: Market Guide for Information-Centric Endpoint and Mobile Protection 2018 </a:t>
            </a:r>
            <a:endParaRPr lang="es-ES" sz="1400">
              <a:latin typeface="Century Gothic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2D7A936A-8FE1-4D2F-A96F-6B819E866702}"/>
              </a:ext>
            </a:extLst>
          </p:cNvPr>
          <p:cNvGrpSpPr/>
          <p:nvPr/>
        </p:nvGrpSpPr>
        <p:grpSpPr>
          <a:xfrm>
            <a:off x="4308972" y="1725547"/>
            <a:ext cx="4368290" cy="1821435"/>
            <a:chOff x="4308972" y="1725547"/>
            <a:chExt cx="4368290" cy="1821435"/>
          </a:xfrm>
        </p:grpSpPr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C0C1E4AA-3579-4395-8E96-D37EC01A0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8972" y="1725547"/>
              <a:ext cx="4368290" cy="1821435"/>
            </a:xfrm>
            <a:prstGeom prst="rect">
              <a:avLst/>
            </a:prstGeom>
          </p:spPr>
        </p:pic>
        <p:sp>
          <p:nvSpPr>
            <p:cNvPr id="54284" name="Rectángulo 40"/>
            <p:cNvSpPr>
              <a:spLocks noChangeArrowheads="1"/>
            </p:cNvSpPr>
            <p:nvPr/>
          </p:nvSpPr>
          <p:spPr bwMode="auto">
            <a:xfrm>
              <a:off x="4446574" y="2159354"/>
              <a:ext cx="4053614" cy="11079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1100" i="1" dirty="0">
                  <a:latin typeface="Century Gothic" pitchFamily="34" charset="0"/>
                </a:rPr>
                <a:t>“</a:t>
              </a:r>
              <a:r>
                <a:rPr lang="en-US" sz="1100" i="1" dirty="0">
                  <a:latin typeface="Century Gothic" pitchFamily="34" charset="0"/>
                </a:rPr>
                <a:t>The controller and the processor shall implement appropriate technical and organizational measures to ensure a level of security appropriate to the risk, including inter alia as appropriate</a:t>
              </a:r>
              <a:r>
                <a:rPr lang="en-US" sz="1100" b="1" i="1" dirty="0">
                  <a:latin typeface="Century Gothic" pitchFamily="34" charset="0"/>
                </a:rPr>
                <a:t>:  the pseudonymization and encryption of personal data.</a:t>
              </a:r>
              <a:r>
                <a:rPr lang="es-ES" sz="1100" b="1" i="1" dirty="0">
                  <a:latin typeface="Century Gothic" pitchFamily="34" charset="0"/>
                </a:rPr>
                <a:t>”…</a:t>
              </a:r>
            </a:p>
            <a:p>
              <a:endParaRPr lang="es-ES" sz="1100" b="1" i="1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3_Tema de Office">
  <a:themeElements>
    <a:clrScheme name="Panda">
      <a:dk1>
        <a:srgbClr val="262626"/>
      </a:dk1>
      <a:lt1>
        <a:srgbClr val="FFFFFF"/>
      </a:lt1>
      <a:dk2>
        <a:srgbClr val="295CA9"/>
      </a:dk2>
      <a:lt2>
        <a:srgbClr val="FFFFFF"/>
      </a:lt2>
      <a:accent1>
        <a:srgbClr val="295CA9"/>
      </a:accent1>
      <a:accent2>
        <a:srgbClr val="981F23"/>
      </a:accent2>
      <a:accent3>
        <a:srgbClr val="009C4B"/>
      </a:accent3>
      <a:accent4>
        <a:srgbClr val="A13167"/>
      </a:accent4>
      <a:accent5>
        <a:srgbClr val="0EA1A1"/>
      </a:accent5>
      <a:accent6>
        <a:srgbClr val="E15000"/>
      </a:accent6>
      <a:hlink>
        <a:srgbClr val="252C6D"/>
      </a:hlink>
      <a:folHlink>
        <a:srgbClr val="621C43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ales Document Type" ma:contentTypeID="0x0101009D45B33AC3E09043BE5A2BB37F22C90C00C19D85727119F0429887608DC4F1BE58" ma:contentTypeVersion="32" ma:contentTypeDescription="" ma:contentTypeScope="" ma:versionID="a3d28ac395e4f6065c1fb9d8dce2c8eb">
  <xsd:schema xmlns:xsd="http://www.w3.org/2001/XMLSchema" xmlns:p="http://schemas.microsoft.com/office/2006/metadata/properties" xmlns:ns1="http://schemas.microsoft.com/sharepoint/v3" xmlns:ns2="bdfa6579-0035-428d-9416-e670f90b15aa" targetNamespace="http://schemas.microsoft.com/office/2006/metadata/properties" ma:root="true" ma:fieldsID="50468f66b3515a31ee45fff835f16352" ns1:_="" ns2:_="">
    <xsd:import namespace="http://schemas.microsoft.com/sharepoint/v3"/>
    <xsd:import namespace="bdfa6579-0035-428d-9416-e670f90b15aa"/>
    <xsd:element name="properties">
      <xsd:complexType>
        <xsd:sequence>
          <xsd:element name="documentManagement">
            <xsd:complexType>
              <xsd:all>
                <xsd:element ref="ns2:Type_x0020_of_x0020_Document" minOccurs="0"/>
                <xsd:element ref="ns2:Version_x0020_number" minOccurs="0"/>
                <xsd:element ref="ns2:Open" minOccurs="0"/>
                <xsd:element ref="ns2:Product_x0020_Family" minOccurs="0"/>
                <xsd:element ref="ns2:Product_x0020_Portfolio_x0020_1" minOccurs="0"/>
                <xsd:element ref="ns2:Sales_x0020_Kits" minOccurs="0"/>
                <xsd:element ref="ns1:Audience" minOccurs="0"/>
                <xsd:element ref="ns2:Targe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Audience" ma:index="14" nillable="true" ma:displayName="Target Audiences" ma:description="" ma:hidden="true" ma:internalName="Audience" ma:readOnly="fals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bdfa6579-0035-428d-9416-e670f90b15aa" elementFormDefault="qualified">
    <xsd:import namespace="http://schemas.microsoft.com/office/2006/documentManagement/types"/>
    <xsd:element name="Type_x0020_of_x0020_Document" ma:index="1" nillable="true" ma:displayName="Type of Document" ma:default="Data Sheet" ma:format="Dropdown" ma:internalName="Type_x0020_of_x0020_Document">
      <xsd:simpleType>
        <xsd:restriction base="dms:Choice">
          <xsd:enumeration value="0-Index"/>
          <xsd:enumeration value="Case Stories"/>
          <xsd:enumeration value="Comparatives"/>
          <xsd:enumeration value="Data Sheet"/>
          <xsd:enumeration value="Emailings"/>
          <xsd:enumeration value="Market Needs"/>
          <xsd:enumeration value="Marketing Campaign"/>
          <xsd:enumeration value="Miscellaneous"/>
          <xsd:enumeration value="Others"/>
          <xsd:enumeration value="Product Presentations"/>
          <xsd:enumeration value="Pricing"/>
          <xsd:enumeration value="Roadmaps"/>
          <xsd:enumeration value="SLA"/>
          <xsd:enumeration value="Release Notes"/>
          <xsd:enumeration value="Sales Arguments"/>
          <xsd:enumeration value="Sales Policy"/>
          <xsd:enumeration value="Sales Process"/>
          <xsd:enumeration value="Scope Documents"/>
          <xsd:enumeration value="Scripts"/>
          <xsd:enumeration value="TCO"/>
          <xsd:enumeration value="Technical Documentation"/>
          <xsd:enumeration value="Technical Offers"/>
          <xsd:enumeration value="Videos"/>
          <xsd:enumeration value="Webinars"/>
          <xsd:enumeration value="White Papers"/>
        </xsd:restriction>
      </xsd:simpleType>
    </xsd:element>
    <xsd:element name="Version_x0020_number" ma:index="2" nillable="true" ma:displayName="Version number" ma:internalName="Version_x0020_number">
      <xsd:simpleType>
        <xsd:restriction base="dms:Text">
          <xsd:maxLength value="255"/>
        </xsd:restriction>
      </xsd:simpleType>
    </xsd:element>
    <xsd:element name="Open" ma:index="4" nillable="true" ma:displayName="Open" ma:default="0" ma:internalName="Open0">
      <xsd:simpleType>
        <xsd:restriction base="dms:Boolean"/>
      </xsd:simpleType>
    </xsd:element>
    <xsd:element name="Product_x0020_Family" ma:index="5" nillable="true" ma:displayName="Product Family" ma:default="AV Solutions" ma:format="Dropdown" ma:internalName="Product_x0020_Family">
      <xsd:simpleType>
        <xsd:restriction base="dms:Choice">
          <xsd:enumeration value="AV Solutions"/>
          <xsd:enumeration value="Advanced Threat Protection"/>
          <xsd:enumeration value="Appliances"/>
          <xsd:enumeration value="Platform"/>
          <xsd:enumeration value="Remote Monitoring &amp; Management"/>
          <xsd:enumeration value="Services"/>
          <xsd:enumeration value="Bundles"/>
          <xsd:enumeration value="Partner"/>
        </xsd:restriction>
      </xsd:simpleType>
    </xsd:element>
    <xsd:element name="Product_x0020_Portfolio_x0020_1" ma:index="6" nillable="true" ma:displayName="Product Portfolio" ma:default="Endpoint Protection" ma:internalName="Product_x0020_Portfolio_x0020_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(vacio)"/>
                    <xsd:enumeration value="Adaptive Defense"/>
                    <xsd:enumeration value="Adaptive Defense 360"/>
                    <xsd:enumeration value="Panda Data Control"/>
                    <xsd:enumeration value="Panda Advanced Reporting Tool"/>
                    <xsd:enumeration value="Panda SIEMFeeder"/>
                    <xsd:enumeration value="Panda Patch Management"/>
                    <xsd:enumeration value="Panda Full Encryption"/>
                    <xsd:enumeration value="Panda Threat Hunting"/>
                    <xsd:enumeration value="Aether Platform"/>
                    <xsd:enumeration value="Endpoint Protection"/>
                    <xsd:enumeration value="Endpoint Protection Plus"/>
                    <xsd:enumeration value="Systems Management"/>
                    <xsd:enumeration value="Systems Management for Partners"/>
                    <xsd:enumeration value="Email Protection"/>
                    <xsd:enumeration value="Internet Protection"/>
                    <xsd:enumeration value="Gatedefender"/>
                    <xsd:enumeration value="Partner Center"/>
                    <xsd:enumeration value="Cleaner Monitor"/>
                    <xsd:enumeration value="Fusion"/>
                    <xsd:enumeration value="Fusion 360"/>
                    <xsd:enumeration value="Service Providers"/>
                    <xsd:enumeration value="B2B Portfolio documents"/>
                    <xsd:enumeration value="Corporate Services - Standard Support"/>
                    <xsd:enumeration value="Corporate Services - Premium Support"/>
                    <xsd:enumeration value="Corporate Services - VIP Support"/>
                  </xsd:restriction>
                </xsd:simpleType>
              </xsd:element>
            </xsd:sequence>
          </xsd:extension>
        </xsd:complexContent>
      </xsd:complexType>
    </xsd:element>
    <xsd:element name="Sales_x0020_Kits" ma:index="7" nillable="true" ma:displayName="Sales Kit" ma:default="0" ma:internalName="Sales_x0020_Kits">
      <xsd:simpleType>
        <xsd:restriction base="dms:Boolean"/>
      </xsd:simpleType>
    </xsd:element>
    <xsd:element name="Target" ma:index="15" nillable="true" ma:displayName="Target" ma:default="Internal" ma:internalName="Targ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al"/>
                    <xsd:enumeration value="Business"/>
                    <xsd:enumeration value="Home User"/>
                    <xsd:enumeration value="Channel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 ma:readOnly="tru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Version_x0020_number xmlns="bdfa6579-0035-428d-9416-e670f90b15aa" xsi:nil="true"/>
    <Audience xmlns="http://schemas.microsoft.com/sharepoint/v3" xsi:nil="true"/>
    <Type_x0020_of_x0020_Document xmlns="bdfa6579-0035-428d-9416-e670f90b15aa">Product Presentations</Type_x0020_of_x0020_Document>
    <Open xmlns="bdfa6579-0035-428d-9416-e670f90b15aa">false</Open>
    <Sales_x0020_Kits xmlns="bdfa6579-0035-428d-9416-e670f90b15aa">true</Sales_x0020_Kits>
    <Product_x0020_Family xmlns="bdfa6579-0035-428d-9416-e670f90b15aa">Advanced Threat Protection</Product_x0020_Family>
    <Product_x0020_Portfolio_x0020_1 xmlns="bdfa6579-0035-428d-9416-e670f90b15aa">
      <Value>Panda Full Encryption</Value>
    </Product_x0020_Portfolio_x0020_1>
    <Target xmlns="bdfa6579-0035-428d-9416-e670f90b15aa">
      <Value>Internal</Value>
      <Value>Business</Value>
    </Target>
  </documentManagement>
</p:properties>
</file>

<file path=customXml/itemProps1.xml><?xml version="1.0" encoding="utf-8"?>
<ds:datastoreItem xmlns:ds="http://schemas.openxmlformats.org/officeDocument/2006/customXml" ds:itemID="{B3AD3ECD-30CC-45EB-A528-2170CD773A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fa6579-0035-428d-9416-e670f90b15a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E57A6D8-859B-4508-8FFE-B1C58019D2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248C60-5BB9-4499-8E9E-7A6BDF5B6799}">
  <ds:schemaRefs>
    <ds:schemaRef ds:uri="http://schemas.microsoft.com/office/2006/metadata/properties"/>
    <ds:schemaRef ds:uri="bdfa6579-0035-428d-9416-e670f90b15aa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42887</TotalTime>
  <Words>1288</Words>
  <Application>Microsoft Office PowerPoint</Application>
  <PresentationFormat>Экран (4:3)</PresentationFormat>
  <Paragraphs>251</Paragraphs>
  <Slides>20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3_Tema de Office</vt:lpstr>
      <vt:lpstr>Слайд 1</vt:lpstr>
      <vt:lpstr>Содержание</vt:lpstr>
      <vt:lpstr>Слайд 3</vt:lpstr>
      <vt:lpstr> </vt:lpstr>
      <vt:lpstr> </vt:lpstr>
      <vt:lpstr> </vt:lpstr>
      <vt:lpstr>Слайд 7</vt:lpstr>
      <vt:lpstr> </vt:lpstr>
      <vt:lpstr> </vt:lpstr>
      <vt:lpstr> </vt:lpstr>
      <vt:lpstr> </vt:lpstr>
      <vt:lpstr>Слайд 12</vt:lpstr>
      <vt:lpstr> </vt:lpstr>
      <vt:lpstr> </vt:lpstr>
      <vt:lpstr> </vt:lpstr>
      <vt:lpstr> </vt:lpstr>
      <vt:lpstr>Слайд 17</vt:lpstr>
      <vt:lpstr> </vt:lpstr>
      <vt:lpstr> </vt:lpstr>
      <vt:lpstr>Спасибо!</vt:lpstr>
    </vt:vector>
  </TitlesOfParts>
  <Company>Panda Security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PandaFullEncryption Product Presentation</dc:title>
  <dc:subject>Add-on module presentation</dc:subject>
  <dc:creator>Iratxe Vazquez</dc:creator>
  <cp:keywords>Sales; Tech</cp:keywords>
  <cp:lastModifiedBy>Paz</cp:lastModifiedBy>
  <cp:revision>1030</cp:revision>
  <cp:lastPrinted>2019-04-02T15:52:22Z</cp:lastPrinted>
  <dcterms:created xsi:type="dcterms:W3CDTF">2014-12-03T08:49:32Z</dcterms:created>
  <dcterms:modified xsi:type="dcterms:W3CDTF">2019-04-17T07:57:50Z</dcterms:modified>
  <cp:category>Sales;Tech</cp:category>
  <cp:contentType>Sales Document Type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0x0101009D45B33AC3E09043BE5A2BB37F22C90C00C19D85727119F0429887608DC4F1BE58</vt:lpwstr>
  </property>
  <property fmtid="{D5CDD505-2E9C-101B-9397-08002B2CF9AE}" pid="3" name="Product Family">
    <vt:lpwstr>Advanced Threat Protection</vt:lpwstr>
  </property>
  <property fmtid="{D5CDD505-2E9C-101B-9397-08002B2CF9AE}" pid="4" name="Product Portfolio 1">
    <vt:lpwstr>;#Adaptive Defense;#Adaptive Defense 360;#</vt:lpwstr>
  </property>
  <property fmtid="{D5CDD505-2E9C-101B-9397-08002B2CF9AE}" pid="5" name="Sales Kits">
    <vt:lpwstr>0</vt:lpwstr>
  </property>
  <property fmtid="{D5CDD505-2E9C-101B-9397-08002B2CF9AE}" pid="6" name="Audience">
    <vt:lpwstr/>
  </property>
  <property fmtid="{D5CDD505-2E9C-101B-9397-08002B2CF9AE}" pid="7" name="Version number">
    <vt:lpwstr/>
  </property>
  <property fmtid="{D5CDD505-2E9C-101B-9397-08002B2CF9AE}" pid="8" name="Type of Document">
    <vt:lpwstr>Product Presentations</vt:lpwstr>
  </property>
  <property fmtid="{D5CDD505-2E9C-101B-9397-08002B2CF9AE}" pid="9" name="Open0">
    <vt:lpwstr>0</vt:lpwstr>
  </property>
  <property fmtid="{D5CDD505-2E9C-101B-9397-08002B2CF9AE}" pid="10" name="Target">
    <vt:lpwstr>;#Internal;#</vt:lpwstr>
  </property>
</Properties>
</file>